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95" r:id="rId2"/>
    <p:sldId id="281" r:id="rId3"/>
    <p:sldId id="269" r:id="rId4"/>
    <p:sldId id="287" r:id="rId5"/>
    <p:sldId id="288" r:id="rId6"/>
    <p:sldId id="289" r:id="rId7"/>
    <p:sldId id="290" r:id="rId8"/>
    <p:sldId id="291" r:id="rId9"/>
    <p:sldId id="292" r:id="rId10"/>
    <p:sldId id="293" r:id="rId11"/>
    <p:sldId id="294" r:id="rId12"/>
    <p:sldId id="296" r:id="rId13"/>
    <p:sldId id="297" r:id="rId14"/>
    <p:sldId id="301" r:id="rId15"/>
    <p:sldId id="298" r:id="rId16"/>
    <p:sldId id="285" r:id="rId17"/>
  </p:sldIdLst>
  <p:sldSz cx="12192000" cy="6858000"/>
  <p:notesSz cx="7315200" cy="96012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ra Thibault" initials="ST" lastIdx="1" clrIdx="0">
    <p:extLst>
      <p:ext uri="{19B8F6BF-5375-455C-9EA6-DF929625EA0E}">
        <p15:presenceInfo xmlns:p15="http://schemas.microsoft.com/office/powerpoint/2012/main" userId="S-1-5-21-29236838-257064649-701057205-704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58CB"/>
    <a:srgbClr val="EDEDED"/>
    <a:srgbClr val="86C8C0"/>
    <a:srgbClr val="338F65"/>
    <a:srgbClr val="030305"/>
    <a:srgbClr val="5259CE"/>
    <a:srgbClr val="3C946A"/>
    <a:srgbClr val="C34E79"/>
    <a:srgbClr val="88CBC2"/>
    <a:srgbClr val="EABC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56" d="100"/>
          <a:sy n="56" d="100"/>
        </p:scale>
        <p:origin x="90" y="3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121" d="100"/>
          <a:sy n="121" d="100"/>
        </p:scale>
        <p:origin x="394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E62F9C8B-FC82-4F7E-A4D2-FCD3714DFB3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B54046A-4650-414A-8A77-F4A91468F35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B4028D97-C65E-42C6-82BC-F35D915BD535}" type="datetimeFigureOut">
              <a:rPr lang="fr-CA" smtClean="0"/>
              <a:t>2023-04-04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8ED32FC-6B89-4B30-BA91-4D4216FA993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D945AFD-5276-4DF2-A8B3-2D38328CDC2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427D88DE-C872-4A8A-B138-66BB5F6BB01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395707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9E53CC1D-C534-4297-9CE4-CE6F2FDF8A6D}" type="datetimeFigureOut">
              <a:rPr lang="fr-CA" smtClean="0"/>
              <a:t>2023-04-04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ED619551-B011-47D2-B10F-6C6F68FCEE2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81428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7921A25-8222-45DB-A50F-D963911F30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4460EEB-2FC8-4571-B4D1-EF72E02EBC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4" y="4343400"/>
            <a:ext cx="5724525" cy="1512000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CA" dirty="0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D8449858-DEE5-4876-B575-C99095152835}"/>
              </a:ext>
            </a:extLst>
          </p:cNvPr>
          <p:cNvCxnSpPr>
            <a:cxnSpLocks/>
          </p:cNvCxnSpPr>
          <p:nvPr userDrawn="1"/>
        </p:nvCxnSpPr>
        <p:spPr>
          <a:xfrm>
            <a:off x="6163601" y="6296319"/>
            <a:ext cx="56664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DF0B51D5-C081-4EE3-BE7E-712F2FD039A6}"/>
              </a:ext>
            </a:extLst>
          </p:cNvPr>
          <p:cNvCxnSpPr>
            <a:cxnSpLocks/>
          </p:cNvCxnSpPr>
          <p:nvPr userDrawn="1"/>
        </p:nvCxnSpPr>
        <p:spPr>
          <a:xfrm>
            <a:off x="371474" y="6296319"/>
            <a:ext cx="56664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space réservé du numéro de diapositive 5">
            <a:extLst>
              <a:ext uri="{FF2B5EF4-FFF2-40B4-BE49-F238E27FC236}">
                <a16:creationId xmlns:a16="http://schemas.microsoft.com/office/drawing/2014/main" id="{E1BD623D-1FE8-4BAC-987E-E62A5FA2FD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1900" y="6354973"/>
            <a:ext cx="432000" cy="216000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r">
              <a:defRPr sz="800" b="1">
                <a:solidFill>
                  <a:schemeClr val="bg1"/>
                </a:solidFill>
              </a:defRPr>
            </a:lvl1pPr>
          </a:lstStyle>
          <a:p>
            <a:fld id="{98EF8680-AB5A-418B-B7AB-41C32FB1E16D}" type="slidenum">
              <a:rPr lang="fr-CA" smtClean="0"/>
              <a:pPr/>
              <a:t>‹N°›</a:t>
            </a:fld>
            <a:endParaRPr lang="fr-CA" dirty="0"/>
          </a:p>
        </p:txBody>
      </p:sp>
      <p:sp>
        <p:nvSpPr>
          <p:cNvPr id="16" name="Espace réservé du texte 4">
            <a:extLst>
              <a:ext uri="{FF2B5EF4-FFF2-40B4-BE49-F238E27FC236}">
                <a16:creationId xmlns:a16="http://schemas.microsoft.com/office/drawing/2014/main" id="{4597CA6F-7B93-429D-A231-E6D33FA42A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1473" y="6354973"/>
            <a:ext cx="5666400" cy="216000"/>
          </a:xfrm>
        </p:spPr>
        <p:txBody>
          <a:bodyPr tIns="46800" bIns="46800" anchor="ctr">
            <a:normAutofit/>
          </a:bodyPr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7801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ement_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572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000" y="1"/>
            <a:ext cx="1404000" cy="582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4966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1 colonne_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51FBCC-970D-4C17-8FE2-D1A877658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94C50957-D8D6-4F8B-8E3E-83C460C8A9F5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371473" y="2272807"/>
            <a:ext cx="7956000" cy="3744913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CA" dirty="0"/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DEFFE0CA-5F55-42E9-882B-6A94C41D998F}"/>
              </a:ext>
            </a:extLst>
          </p:cNvPr>
          <p:cNvCxnSpPr>
            <a:cxnSpLocks/>
          </p:cNvCxnSpPr>
          <p:nvPr userDrawn="1"/>
        </p:nvCxnSpPr>
        <p:spPr>
          <a:xfrm>
            <a:off x="371475" y="645795"/>
            <a:ext cx="37338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000" y="1"/>
            <a:ext cx="1404000" cy="582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443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2 colonnes_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94C50957-D8D6-4F8B-8E3E-83C460C8A9F5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371473" y="2272807"/>
            <a:ext cx="5241600" cy="3744913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CA" dirty="0"/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23FCE0AF-71AE-4948-93F1-E6443B7C2AB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581954" y="2272807"/>
            <a:ext cx="5241945" cy="3744913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618525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3 colonnes_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51FBCC-970D-4C17-8FE2-D1A877658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94C50957-D8D6-4F8B-8E3E-83C460C8A9F5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371473" y="2272807"/>
            <a:ext cx="3240000" cy="3744913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CA" dirty="0"/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23FCE0AF-71AE-4948-93F1-E6443B7C2AB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477687" y="2272807"/>
            <a:ext cx="3240000" cy="3744913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CA" dirty="0"/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A950A673-91D0-445D-AD71-4A028D5B0C0D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583900" y="2272807"/>
            <a:ext cx="3240000" cy="3744913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CA" dirty="0"/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3CA65191-F778-4606-8A3A-1F93234BA95E}"/>
              </a:ext>
            </a:extLst>
          </p:cNvPr>
          <p:cNvCxnSpPr>
            <a:cxnSpLocks/>
          </p:cNvCxnSpPr>
          <p:nvPr userDrawn="1"/>
        </p:nvCxnSpPr>
        <p:spPr>
          <a:xfrm>
            <a:off x="371475" y="645795"/>
            <a:ext cx="37338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4734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iffres avec photo_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5DC9421-2B41-4883-8E34-61D43B62D82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1474" y="2875544"/>
            <a:ext cx="5666399" cy="3145844"/>
          </a:xfrm>
        </p:spPr>
        <p:txBody>
          <a:bodyPr>
            <a:normAutofit/>
          </a:bodyPr>
          <a:lstStyle>
            <a:lvl1pPr>
              <a:lnSpc>
                <a:spcPct val="93000"/>
              </a:lnSpc>
              <a:defRPr sz="4800"/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F457FCA1-01E3-4E0A-AC11-2225BBA2C2D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84233" y="1238250"/>
            <a:ext cx="6007767" cy="3922714"/>
          </a:xfrm>
          <a:solidFill>
            <a:schemeClr val="tx1"/>
          </a:solidFill>
          <a:ln>
            <a:noFill/>
          </a:ln>
        </p:spPr>
        <p:txBody>
          <a:bodyPr lIns="180000" tIns="10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Espace réservé du texte 4">
            <a:extLst>
              <a:ext uri="{FF2B5EF4-FFF2-40B4-BE49-F238E27FC236}">
                <a16:creationId xmlns:a16="http://schemas.microsoft.com/office/drawing/2014/main" id="{A3495D43-189A-464D-BE7C-C8798F7BD81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566358" y="5243827"/>
            <a:ext cx="4254167" cy="194902"/>
          </a:xfrm>
        </p:spPr>
        <p:txBody>
          <a:bodyPr>
            <a:normAutofit/>
          </a:bodyPr>
          <a:lstStyle>
            <a:lvl1pPr algn="r">
              <a:lnSpc>
                <a:spcPct val="93000"/>
              </a:lnSpc>
              <a:defRPr sz="900"/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A5CDADC0-CBE1-4B4C-9660-C6B401D62ABD}"/>
              </a:ext>
            </a:extLst>
          </p:cNvPr>
          <p:cNvCxnSpPr>
            <a:cxnSpLocks/>
          </p:cNvCxnSpPr>
          <p:nvPr userDrawn="1"/>
        </p:nvCxnSpPr>
        <p:spPr>
          <a:xfrm>
            <a:off x="371475" y="645795"/>
            <a:ext cx="37338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space réservé du texte 4">
            <a:extLst>
              <a:ext uri="{FF2B5EF4-FFF2-40B4-BE49-F238E27FC236}">
                <a16:creationId xmlns:a16="http://schemas.microsoft.com/office/drawing/2014/main" id="{0A2205AF-956F-47D1-88E2-D62DDEE79E8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1474" y="985580"/>
            <a:ext cx="5666399" cy="1324475"/>
          </a:xfrm>
        </p:spPr>
        <p:txBody>
          <a:bodyPr>
            <a:noAutofit/>
          </a:bodyPr>
          <a:lstStyle>
            <a:lvl1pPr algn="l">
              <a:lnSpc>
                <a:spcPct val="93000"/>
              </a:lnSpc>
              <a:defRPr sz="10000"/>
            </a:lvl1pPr>
          </a:lstStyle>
          <a:p>
            <a:pPr lvl="0"/>
            <a:r>
              <a:rPr lang="fr-FR" dirty="0"/>
              <a:t>12345</a:t>
            </a:r>
          </a:p>
        </p:txBody>
      </p:sp>
      <p:sp>
        <p:nvSpPr>
          <p:cNvPr id="21" name="Titre 1">
            <a:extLst>
              <a:ext uri="{FF2B5EF4-FFF2-40B4-BE49-F238E27FC236}">
                <a16:creationId xmlns:a16="http://schemas.microsoft.com/office/drawing/2014/main" id="{560B0082-E160-48A2-8B02-586C7C30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71511"/>
            <a:ext cx="5724524" cy="256054"/>
          </a:xfrm>
        </p:spPr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00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et texte droite_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F457FCA1-01E3-4E0A-AC11-2225BBA2C2D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238250"/>
            <a:ext cx="6037873" cy="3922714"/>
          </a:xfrm>
          <a:solidFill>
            <a:schemeClr val="tx1"/>
          </a:solidFill>
          <a:ln>
            <a:noFill/>
          </a:ln>
        </p:spPr>
        <p:txBody>
          <a:bodyPr lIns="180000" tIns="10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Espace réservé du texte 4">
            <a:extLst>
              <a:ext uri="{FF2B5EF4-FFF2-40B4-BE49-F238E27FC236}">
                <a16:creationId xmlns:a16="http://schemas.microsoft.com/office/drawing/2014/main" id="{A3495D43-189A-464D-BE7C-C8798F7BD81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71473" y="5243827"/>
            <a:ext cx="4254167" cy="194902"/>
          </a:xfrm>
        </p:spPr>
        <p:txBody>
          <a:bodyPr>
            <a:normAutofit/>
          </a:bodyPr>
          <a:lstStyle>
            <a:lvl1pPr algn="l">
              <a:lnSpc>
                <a:spcPct val="93000"/>
              </a:lnSpc>
              <a:defRPr sz="900"/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3990BFBD-ED3E-4196-8F5E-54FEADC19DCA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7045569" y="1113693"/>
            <a:ext cx="4774958" cy="4907696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CA" dirty="0"/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5E61B9C3-E3D9-452F-9543-2A2250595C84}"/>
              </a:ext>
            </a:extLst>
          </p:cNvPr>
          <p:cNvCxnSpPr>
            <a:cxnSpLocks/>
          </p:cNvCxnSpPr>
          <p:nvPr userDrawn="1"/>
        </p:nvCxnSpPr>
        <p:spPr>
          <a:xfrm>
            <a:off x="371475" y="645795"/>
            <a:ext cx="37338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re 1">
            <a:extLst>
              <a:ext uri="{FF2B5EF4-FFF2-40B4-BE49-F238E27FC236}">
                <a16:creationId xmlns:a16="http://schemas.microsoft.com/office/drawing/2014/main" id="{EFA3AB1B-B1B7-4CC4-A427-A5463F5CD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71511"/>
            <a:ext cx="5724524" cy="256054"/>
          </a:xfrm>
        </p:spPr>
        <p:txBody>
          <a:bodyPr/>
          <a:lstStyle>
            <a:lvl1pPr>
              <a:defRPr b="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588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gauche et 1 photo droite_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875E2D5A-9AE4-48BC-89D6-7C81FBE4CF0B}"/>
              </a:ext>
            </a:extLst>
          </p:cNvPr>
          <p:cNvCxnSpPr>
            <a:cxnSpLocks/>
          </p:cNvCxnSpPr>
          <p:nvPr userDrawn="1"/>
        </p:nvCxnSpPr>
        <p:spPr>
          <a:xfrm>
            <a:off x="371475" y="645795"/>
            <a:ext cx="37338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re 1">
            <a:extLst>
              <a:ext uri="{FF2B5EF4-FFF2-40B4-BE49-F238E27FC236}">
                <a16:creationId xmlns:a16="http://schemas.microsoft.com/office/drawing/2014/main" id="{43540532-73A2-4606-8B48-3370863BD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71511"/>
            <a:ext cx="5724524" cy="256054"/>
          </a:xfrm>
        </p:spPr>
        <p:txBody>
          <a:bodyPr/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18" name="Espace réservé pour une image  12">
            <a:extLst>
              <a:ext uri="{FF2B5EF4-FFF2-40B4-BE49-F238E27FC236}">
                <a16:creationId xmlns:a16="http://schemas.microsoft.com/office/drawing/2014/main" id="{5B3C1E83-519C-428A-9255-B715EBA0EA4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84233" y="1238250"/>
            <a:ext cx="6007767" cy="3922714"/>
          </a:xfrm>
          <a:solidFill>
            <a:schemeClr val="tx1"/>
          </a:solidFill>
          <a:ln>
            <a:noFill/>
          </a:ln>
        </p:spPr>
        <p:txBody>
          <a:bodyPr lIns="180000" tIns="10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Espace réservé du texte 4">
            <a:extLst>
              <a:ext uri="{FF2B5EF4-FFF2-40B4-BE49-F238E27FC236}">
                <a16:creationId xmlns:a16="http://schemas.microsoft.com/office/drawing/2014/main" id="{032875D3-74A3-4297-92B2-9C70807603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566358" y="5243827"/>
            <a:ext cx="4254167" cy="194902"/>
          </a:xfrm>
        </p:spPr>
        <p:txBody>
          <a:bodyPr>
            <a:normAutofit/>
          </a:bodyPr>
          <a:lstStyle>
            <a:lvl1pPr algn="r">
              <a:lnSpc>
                <a:spcPct val="93000"/>
              </a:lnSpc>
              <a:defRPr sz="900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550A4D7F-FE4C-47B8-A78E-C5FA908021CB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371473" y="2272807"/>
            <a:ext cx="4774958" cy="288815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760256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gauche et 2 photos_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3990BFBD-ED3E-4196-8F5E-54FEADC19DCA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371473" y="1113693"/>
            <a:ext cx="4774958" cy="26964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CA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875E2D5A-9AE4-48BC-89D6-7C81FBE4CF0B}"/>
              </a:ext>
            </a:extLst>
          </p:cNvPr>
          <p:cNvCxnSpPr>
            <a:cxnSpLocks/>
          </p:cNvCxnSpPr>
          <p:nvPr userDrawn="1"/>
        </p:nvCxnSpPr>
        <p:spPr>
          <a:xfrm>
            <a:off x="371475" y="645795"/>
            <a:ext cx="37338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re 1">
            <a:extLst>
              <a:ext uri="{FF2B5EF4-FFF2-40B4-BE49-F238E27FC236}">
                <a16:creationId xmlns:a16="http://schemas.microsoft.com/office/drawing/2014/main" id="{43540532-73A2-4606-8B48-3370863BD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71511"/>
            <a:ext cx="5724524" cy="256054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18" name="Espace réservé pour une image  12">
            <a:extLst>
              <a:ext uri="{FF2B5EF4-FFF2-40B4-BE49-F238E27FC236}">
                <a16:creationId xmlns:a16="http://schemas.microsoft.com/office/drawing/2014/main" id="{5B3C1E83-519C-428A-9255-B715EBA0EA4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84233" y="1238250"/>
            <a:ext cx="6007767" cy="3922714"/>
          </a:xfrm>
          <a:solidFill>
            <a:schemeClr val="tx1"/>
          </a:solidFill>
          <a:ln>
            <a:noFill/>
          </a:ln>
        </p:spPr>
        <p:txBody>
          <a:bodyPr lIns="180000" tIns="10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Espace réservé du texte 4">
            <a:extLst>
              <a:ext uri="{FF2B5EF4-FFF2-40B4-BE49-F238E27FC236}">
                <a16:creationId xmlns:a16="http://schemas.microsoft.com/office/drawing/2014/main" id="{032875D3-74A3-4297-92B2-9C70807603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566358" y="5243827"/>
            <a:ext cx="4254167" cy="194902"/>
          </a:xfrm>
        </p:spPr>
        <p:txBody>
          <a:bodyPr>
            <a:normAutofit/>
          </a:bodyPr>
          <a:lstStyle>
            <a:lvl1pPr algn="r">
              <a:lnSpc>
                <a:spcPct val="93000"/>
              </a:lnSpc>
              <a:defRPr sz="900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6554F16C-B04A-49D7-99D8-7C93CBC6417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71475" y="4106173"/>
            <a:ext cx="2846179" cy="1915215"/>
          </a:xfrm>
          <a:solidFill>
            <a:schemeClr val="tx1"/>
          </a:solidFill>
          <a:ln>
            <a:noFill/>
          </a:ln>
        </p:spPr>
        <p:txBody>
          <a:bodyPr lIns="180000" tIns="10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004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iffres_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5DC9421-2B41-4883-8E34-61D43B62D82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475" y="4092205"/>
            <a:ext cx="11449052" cy="1929183"/>
          </a:xfrm>
        </p:spPr>
        <p:txBody>
          <a:bodyPr>
            <a:normAutofit/>
          </a:bodyPr>
          <a:lstStyle>
            <a:lvl1pPr algn="ctr">
              <a:lnSpc>
                <a:spcPct val="93000"/>
              </a:lnSpc>
              <a:defRPr sz="4800"/>
            </a:lvl1pPr>
          </a:lstStyle>
          <a:p>
            <a:pPr lvl="0"/>
            <a:r>
              <a:rPr lang="fr-FR" dirty="0"/>
              <a:t>Cliquez pour modifier les styles</a:t>
            </a:r>
            <a:br>
              <a:rPr lang="fr-FR" dirty="0"/>
            </a:br>
            <a:r>
              <a:rPr lang="fr-FR" dirty="0"/>
              <a:t>du texte du masque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CC084101-2DFC-4117-8F27-7E1FC4F90A9A}"/>
              </a:ext>
            </a:extLst>
          </p:cNvPr>
          <p:cNvCxnSpPr>
            <a:cxnSpLocks/>
          </p:cNvCxnSpPr>
          <p:nvPr userDrawn="1"/>
        </p:nvCxnSpPr>
        <p:spPr>
          <a:xfrm>
            <a:off x="371475" y="645795"/>
            <a:ext cx="37338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space réservé du texte 4">
            <a:extLst>
              <a:ext uri="{FF2B5EF4-FFF2-40B4-BE49-F238E27FC236}">
                <a16:creationId xmlns:a16="http://schemas.microsoft.com/office/drawing/2014/main" id="{070643C4-8CEA-4A9F-8936-195F52A1DD7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1475" y="2202240"/>
            <a:ext cx="11449052" cy="1324475"/>
          </a:xfrm>
        </p:spPr>
        <p:txBody>
          <a:bodyPr>
            <a:noAutofit/>
          </a:bodyPr>
          <a:lstStyle>
            <a:lvl1pPr algn="ctr">
              <a:lnSpc>
                <a:spcPct val="93000"/>
              </a:lnSpc>
              <a:defRPr sz="10000"/>
            </a:lvl1pPr>
          </a:lstStyle>
          <a:p>
            <a:pPr lvl="0"/>
            <a:r>
              <a:rPr lang="fr-FR" dirty="0"/>
              <a:t>12345</a:t>
            </a:r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ADBC0FEC-88CE-477E-B991-A7BF8D1BA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71511"/>
            <a:ext cx="5724524" cy="256054"/>
          </a:xfrm>
        </p:spPr>
        <p:txBody>
          <a:bodyPr/>
          <a:lstStyle>
            <a:lvl1pPr>
              <a:defRPr b="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684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A0261E9-168A-4843-9D4E-F22E28935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71511"/>
            <a:ext cx="5724524" cy="256054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fr-FR" dirty="0"/>
              <a:t>Modifiez le style du titre</a:t>
            </a:r>
            <a:endParaRPr lang="fr-CA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D0B7FEC-B4FF-404B-8C17-09972BC4E2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5" y="2276475"/>
            <a:ext cx="11448000" cy="374491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CA" dirty="0"/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000" y="1"/>
            <a:ext cx="1404000" cy="582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766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70" r:id="rId2"/>
    <p:sldLayoutId id="2147483675" r:id="rId3"/>
    <p:sldLayoutId id="2147483674" r:id="rId4"/>
    <p:sldLayoutId id="2147483671" r:id="rId5"/>
    <p:sldLayoutId id="2147483678" r:id="rId6"/>
    <p:sldLayoutId id="2147483690" r:id="rId7"/>
    <p:sldLayoutId id="2147483688" r:id="rId8"/>
    <p:sldLayoutId id="2147483676" r:id="rId9"/>
    <p:sldLayoutId id="2147483661" r:id="rId10"/>
    <p:sldLayoutId id="214748365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400" b="0" kern="1200" spc="4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5000"/>
        </a:lnSpc>
        <a:spcBef>
          <a:spcPts val="1000"/>
        </a:spcBef>
        <a:buFont typeface="Arial" panose="020B0604020202020204" pitchFamily="34" charset="0"/>
        <a:buNone/>
        <a:defRPr sz="2400" kern="1200" spc="40" baseline="0">
          <a:solidFill>
            <a:schemeClr val="bg1"/>
          </a:solidFill>
          <a:latin typeface="+mn-lt"/>
          <a:ea typeface="+mn-ea"/>
          <a:cs typeface="+mn-cs"/>
        </a:defRPr>
      </a:lvl1pPr>
      <a:lvl2pPr marL="648000" indent="-288000" algn="l" defTabSz="914400" rtl="0" eaLnBrk="1" latinLnBrk="0" hangingPunct="1">
        <a:lnSpc>
          <a:spcPct val="105000"/>
        </a:lnSpc>
        <a:spcBef>
          <a:spcPts val="400"/>
        </a:spcBef>
        <a:spcAft>
          <a:spcPts val="800"/>
        </a:spcAft>
        <a:buSzPct val="60000"/>
        <a:buFont typeface="Arial" panose="020B0604020202020204" pitchFamily="34" charset="0"/>
        <a:buChar char="•"/>
        <a:defRPr sz="2000" kern="1200" spc="40" baseline="0">
          <a:solidFill>
            <a:schemeClr val="accent1"/>
          </a:solidFill>
          <a:latin typeface="+mn-lt"/>
          <a:ea typeface="+mn-ea"/>
          <a:cs typeface="+mn-cs"/>
        </a:defRPr>
      </a:lvl2pPr>
      <a:lvl3pPr marL="1260000" indent="-288000" algn="l" defTabSz="914400" rtl="0" eaLnBrk="1" latinLnBrk="0" hangingPunct="1">
        <a:lnSpc>
          <a:spcPct val="105000"/>
        </a:lnSpc>
        <a:spcBef>
          <a:spcPts val="400"/>
        </a:spcBef>
        <a:spcAft>
          <a:spcPts val="800"/>
        </a:spcAft>
        <a:buSzPct val="60000"/>
        <a:buFont typeface="Arial" panose="020B0604020202020204" pitchFamily="34" charset="0"/>
        <a:buChar char="•"/>
        <a:defRPr sz="1800" kern="1200" spc="40" baseline="0">
          <a:solidFill>
            <a:schemeClr val="accent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5000"/>
        </a:lnSpc>
        <a:spcBef>
          <a:spcPts val="600"/>
        </a:spcBef>
        <a:spcAft>
          <a:spcPts val="800"/>
        </a:spcAft>
        <a:buFont typeface="Arial" panose="020B0604020202020204" pitchFamily="34" charset="0"/>
        <a:buNone/>
        <a:defRPr sz="2400" kern="1200" spc="40" baseline="0">
          <a:solidFill>
            <a:schemeClr val="accent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0" indent="0" algn="l" defTabSz="914400" rtl="0" eaLnBrk="1" latinLnBrk="0" hangingPunct="1">
        <a:lnSpc>
          <a:spcPct val="105000"/>
        </a:lnSpc>
        <a:spcBef>
          <a:spcPts val="600"/>
        </a:spcBef>
        <a:spcAft>
          <a:spcPts val="800"/>
        </a:spcAft>
        <a:buFont typeface="Arial" panose="020B0604020202020204" pitchFamily="34" charset="0"/>
        <a:buNone/>
        <a:defRPr sz="1800" kern="1200" spc="40" baseline="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pos="234" userDrawn="1">
          <p15:clr>
            <a:srgbClr val="F26B43"/>
          </p15:clr>
        </p15:guide>
        <p15:guide id="3" pos="7446" userDrawn="1">
          <p15:clr>
            <a:srgbClr val="F26B43"/>
          </p15:clr>
        </p15:guide>
        <p15:guide id="4" orient="horz" pos="2160" userDrawn="1">
          <p15:clr>
            <a:srgbClr val="F26B43"/>
          </p15:clr>
        </p15:guide>
        <p15:guide id="5" orient="horz" pos="408" userDrawn="1">
          <p15:clr>
            <a:srgbClr val="F26B43"/>
          </p15:clr>
        </p15:guide>
        <p15:guide id="6" orient="horz" pos="4088" userDrawn="1">
          <p15:clr>
            <a:srgbClr val="F26B43"/>
          </p15:clr>
        </p15:guide>
        <p15:guide id="8" pos="2580" userDrawn="1">
          <p15:clr>
            <a:srgbClr val="F26B43"/>
          </p15:clr>
        </p15:guide>
        <p15:guide id="9" orient="horz" pos="3793" userDrawn="1">
          <p15:clr>
            <a:srgbClr val="F26B43"/>
          </p15:clr>
        </p15:guide>
        <p15:guide id="10" orient="horz" pos="1152" userDrawn="1">
          <p15:clr>
            <a:srgbClr val="F26B43"/>
          </p15:clr>
        </p15:guide>
        <p15:guide id="11" orient="horz" pos="780" userDrawn="1">
          <p15:clr>
            <a:srgbClr val="F26B43"/>
          </p15:clr>
        </p15:guide>
        <p15:guide id="12" orient="horz" pos="318" userDrawn="1">
          <p15:clr>
            <a:srgbClr val="F26B43"/>
          </p15:clr>
        </p15:guide>
        <p15:guide id="13" orient="horz" pos="1608" userDrawn="1">
          <p15:clr>
            <a:srgbClr val="F26B43"/>
          </p15:clr>
        </p15:guide>
        <p15:guide id="14" pos="6276" userDrawn="1">
          <p15:clr>
            <a:srgbClr val="F26B43"/>
          </p15:clr>
        </p15:guide>
        <p15:guide id="15" pos="714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867EEFCE-9456-4E88-8F07-39EFBB62F986}"/>
              </a:ext>
            </a:extLst>
          </p:cNvPr>
          <p:cNvSpPr txBox="1">
            <a:spLocks/>
          </p:cNvSpPr>
          <p:nvPr/>
        </p:nvSpPr>
        <p:spPr>
          <a:xfrm>
            <a:off x="370800" y="371511"/>
            <a:ext cx="5724524" cy="256054"/>
          </a:xfrm>
          <a:prstGeom prst="rect">
            <a:avLst/>
          </a:prstGeom>
        </p:spPr>
        <p:txBody>
          <a:bodyPr l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0" kern="1200" spc="4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pc="100" dirty="0" smtClean="0"/>
              <a:t>Programme de bourses aux artistes</a:t>
            </a:r>
            <a:endParaRPr lang="fr-CA" dirty="0"/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4E0D870F-FA1F-4B31-9B34-07560F60A19B}"/>
              </a:ext>
            </a:extLst>
          </p:cNvPr>
          <p:cNvCxnSpPr>
            <a:cxnSpLocks/>
          </p:cNvCxnSpPr>
          <p:nvPr/>
        </p:nvCxnSpPr>
        <p:spPr>
          <a:xfrm>
            <a:off x="370800" y="645795"/>
            <a:ext cx="2952000" cy="0"/>
          </a:xfrm>
          <a:prstGeom prst="line">
            <a:avLst/>
          </a:prstGeom>
          <a:ln w="1270">
            <a:solidFill>
              <a:srgbClr val="EDEDED">
                <a:alpha val="7490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2002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2B579062-4109-4DEC-95FF-9B03A4C04F68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371474" y="2520000"/>
            <a:ext cx="5128574" cy="3744913"/>
          </a:xfrm>
        </p:spPr>
        <p:txBody>
          <a:bodyPr>
            <a:noAutofit/>
          </a:bodyPr>
          <a:lstStyle/>
          <a:p>
            <a:pPr>
              <a:spcBef>
                <a:spcPts val="2400"/>
              </a:spcBef>
            </a:pPr>
            <a:r>
              <a:rPr lang="fr-CA" sz="2000" dirty="0"/>
              <a:t>Soutenir l’avancement des connaissances dans les différentes pratiques artistiques et sensibiliser le public au travail des </a:t>
            </a:r>
            <a:r>
              <a:rPr lang="fr-CA" sz="2000" dirty="0" smtClean="0"/>
              <a:t>artistes québécois</a:t>
            </a:r>
            <a:r>
              <a:rPr lang="fr-CA" sz="2000" dirty="0" smtClean="0"/>
              <a:t>.</a:t>
            </a:r>
          </a:p>
          <a:p>
            <a:pPr>
              <a:spcBef>
                <a:spcPts val="2400"/>
              </a:spcBef>
              <a:tabLst>
                <a:tab pos="2600325" algn="l"/>
              </a:tabLst>
            </a:pPr>
            <a:r>
              <a:rPr lang="fr-CA" sz="2600" b="1" dirty="0">
                <a:latin typeface="+mj-lt"/>
                <a:cs typeface="Calibri" panose="020F0502020204030204" pitchFamily="34" charset="0"/>
              </a:rPr>
              <a:t>Montant maximal : 20 000 $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E331599-B741-4630-AE40-79F097959C7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60200" y="6354763"/>
            <a:ext cx="431800" cy="215900"/>
          </a:xfrm>
          <a:prstGeom prst="rect">
            <a:avLst/>
          </a:prstGeom>
        </p:spPr>
        <p:txBody>
          <a:bodyPr/>
          <a:lstStyle/>
          <a:p>
            <a:fld id="{98EF8680-AB5A-418B-B7AB-41C32FB1E16D}" type="slidenum">
              <a:rPr lang="fr-CA" smtClean="0"/>
              <a:pPr/>
              <a:t>10</a:t>
            </a:fld>
            <a:endParaRPr lang="fr-CA" dirty="0"/>
          </a:p>
        </p:txBody>
      </p:sp>
      <p:pic>
        <p:nvPicPr>
          <p:cNvPr id="11" name="Espace réservé du contenu 10"/>
          <p:cNvPicPr>
            <a:picLocks noGrp="1" noChangeAspect="1"/>
          </p:cNvPicPr>
          <p:nvPr>
            <p:ph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64" y="1044000"/>
            <a:ext cx="10970418" cy="1090808"/>
          </a:xfr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000" y="2124000"/>
            <a:ext cx="2740628" cy="5139500"/>
          </a:xfrm>
          <a:prstGeom prst="rect">
            <a:avLst/>
          </a:prstGeom>
        </p:spPr>
      </p:pic>
      <p:sp>
        <p:nvSpPr>
          <p:cNvPr id="13" name="Titre 1">
            <a:extLst>
              <a:ext uri="{FF2B5EF4-FFF2-40B4-BE49-F238E27FC236}">
                <a16:creationId xmlns:a16="http://schemas.microsoft.com/office/drawing/2014/main" id="{867EEFCE-9456-4E88-8F07-39EFBB62F986}"/>
              </a:ext>
            </a:extLst>
          </p:cNvPr>
          <p:cNvSpPr txBox="1">
            <a:spLocks/>
          </p:cNvSpPr>
          <p:nvPr/>
        </p:nvSpPr>
        <p:spPr>
          <a:xfrm>
            <a:off x="371475" y="371511"/>
            <a:ext cx="5724524" cy="256054"/>
          </a:xfrm>
          <a:prstGeom prst="rect">
            <a:avLst/>
          </a:prstGeom>
        </p:spPr>
        <p:txBody>
          <a:bodyPr l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0" kern="1200" spc="4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pc="100" dirty="0" smtClean="0"/>
              <a:t>Programme de bourses aux artistes</a:t>
            </a:r>
            <a:endParaRPr lang="fr-CA" dirty="0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4E0D870F-FA1F-4B31-9B34-07560F60A19B}"/>
              </a:ext>
            </a:extLst>
          </p:cNvPr>
          <p:cNvCxnSpPr>
            <a:cxnSpLocks/>
          </p:cNvCxnSpPr>
          <p:nvPr/>
        </p:nvCxnSpPr>
        <p:spPr>
          <a:xfrm>
            <a:off x="371475" y="645795"/>
            <a:ext cx="2952000" cy="0"/>
          </a:xfrm>
          <a:prstGeom prst="line">
            <a:avLst/>
          </a:prstGeom>
          <a:ln w="1270">
            <a:solidFill>
              <a:srgbClr val="EDEDED">
                <a:alpha val="7490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761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2B579062-4109-4DEC-95FF-9B03A4C04F68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371472" y="3311999"/>
            <a:ext cx="5943600" cy="3017520"/>
          </a:xfrm>
        </p:spPr>
        <p:txBody>
          <a:bodyPr>
            <a:noAutofit/>
          </a:bodyPr>
          <a:lstStyle/>
          <a:p>
            <a:pPr>
              <a:spcBef>
                <a:spcPts val="2400"/>
              </a:spcBef>
            </a:pPr>
            <a:r>
              <a:rPr lang="fr-CA" sz="2000" dirty="0"/>
              <a:t>Soutenir un projet ou un ensemble de projets, à court ou à long terme, permettant aux artistes </a:t>
            </a:r>
            <a:r>
              <a:rPr lang="fr-CA" sz="2000" dirty="0" smtClean="0"/>
              <a:t>de </a:t>
            </a:r>
            <a:r>
              <a:rPr lang="fr-CA" sz="2000" dirty="0"/>
              <a:t>saisir des opportunités déterminantes pour le développement et la planification de leur carrière ainsi que pour l’exploitation de leur œuvre.</a:t>
            </a:r>
          </a:p>
          <a:p>
            <a:pPr>
              <a:spcBef>
                <a:spcPts val="2400"/>
              </a:spcBef>
              <a:tabLst>
                <a:tab pos="2600325" algn="l"/>
              </a:tabLst>
            </a:pPr>
            <a:r>
              <a:rPr lang="fr-CA" sz="2600" b="1" dirty="0">
                <a:latin typeface="+mj-lt"/>
                <a:cs typeface="Calibri" panose="020F0502020204030204" pitchFamily="34" charset="0"/>
              </a:rPr>
              <a:t>Montant maximal : </a:t>
            </a:r>
            <a:r>
              <a:rPr lang="fr-CA" sz="2600" b="1" dirty="0" smtClean="0"/>
              <a:t>100 </a:t>
            </a:r>
            <a:r>
              <a:rPr lang="fr-CA" sz="2600" b="1" dirty="0"/>
              <a:t>000 $</a:t>
            </a:r>
            <a:endParaRPr lang="fr-CA" sz="2600" b="1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E331599-B741-4630-AE40-79F097959C7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60200" y="6354763"/>
            <a:ext cx="431800" cy="215900"/>
          </a:xfrm>
          <a:prstGeom prst="rect">
            <a:avLst/>
          </a:prstGeom>
        </p:spPr>
        <p:txBody>
          <a:bodyPr/>
          <a:lstStyle/>
          <a:p>
            <a:fld id="{98EF8680-AB5A-418B-B7AB-41C32FB1E16D}" type="slidenum">
              <a:rPr lang="fr-CA" smtClean="0"/>
              <a:pPr/>
              <a:t>11</a:t>
            </a:fld>
            <a:endParaRPr lang="fr-CA" dirty="0"/>
          </a:p>
        </p:txBody>
      </p:sp>
      <p:pic>
        <p:nvPicPr>
          <p:cNvPr id="11" name="Espace réservé du contenu 10"/>
          <p:cNvPicPr>
            <a:picLocks noGrp="1" noChangeAspect="1"/>
          </p:cNvPicPr>
          <p:nvPr>
            <p:ph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731520"/>
            <a:ext cx="11334750" cy="2428875"/>
          </a:xfr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000" y="828001"/>
            <a:ext cx="1975009" cy="6035516"/>
          </a:xfrm>
          <a:prstGeom prst="rect">
            <a:avLst/>
          </a:prstGeom>
        </p:spPr>
      </p:pic>
      <p:sp>
        <p:nvSpPr>
          <p:cNvPr id="14" name="Titre 1">
            <a:extLst>
              <a:ext uri="{FF2B5EF4-FFF2-40B4-BE49-F238E27FC236}">
                <a16:creationId xmlns:a16="http://schemas.microsoft.com/office/drawing/2014/main" id="{867EEFCE-9456-4E88-8F07-39EFBB62F986}"/>
              </a:ext>
            </a:extLst>
          </p:cNvPr>
          <p:cNvSpPr txBox="1">
            <a:spLocks/>
          </p:cNvSpPr>
          <p:nvPr/>
        </p:nvSpPr>
        <p:spPr>
          <a:xfrm>
            <a:off x="371475" y="371511"/>
            <a:ext cx="5724524" cy="256054"/>
          </a:xfrm>
          <a:prstGeom prst="rect">
            <a:avLst/>
          </a:prstGeom>
        </p:spPr>
        <p:txBody>
          <a:bodyPr l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0" kern="1200" spc="4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pc="100" dirty="0" smtClean="0"/>
              <a:t>Programme de bourses aux artistes</a:t>
            </a:r>
            <a:endParaRPr lang="fr-CA" dirty="0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4E0D870F-FA1F-4B31-9B34-07560F60A19B}"/>
              </a:ext>
            </a:extLst>
          </p:cNvPr>
          <p:cNvCxnSpPr>
            <a:cxnSpLocks/>
          </p:cNvCxnSpPr>
          <p:nvPr/>
        </p:nvCxnSpPr>
        <p:spPr>
          <a:xfrm>
            <a:off x="371475" y="645795"/>
            <a:ext cx="2952000" cy="0"/>
          </a:xfrm>
          <a:prstGeom prst="line">
            <a:avLst/>
          </a:prstGeom>
          <a:ln w="1270">
            <a:solidFill>
              <a:srgbClr val="EDEDED">
                <a:alpha val="7490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5090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2B579062-4109-4DEC-95FF-9B03A4C04F68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371472" y="2520000"/>
            <a:ext cx="6583680" cy="3928425"/>
          </a:xfrm>
        </p:spPr>
        <p:txBody>
          <a:bodyPr>
            <a:noAutofit/>
          </a:bodyPr>
          <a:lstStyle/>
          <a:p>
            <a:pPr>
              <a:spcBef>
                <a:spcPts val="2400"/>
              </a:spcBef>
            </a:pPr>
            <a:r>
              <a:rPr lang="fr-CA" sz="2000" dirty="0" smtClean="0"/>
              <a:t>Destiné aux artistes, </a:t>
            </a:r>
            <a:r>
              <a:rPr lang="fr-CA" sz="2000" dirty="0" smtClean="0"/>
              <a:t>écrivaines et écrivains immigrants </a:t>
            </a:r>
            <a:r>
              <a:rPr lang="fr-CA" sz="2000" dirty="0" smtClean="0"/>
              <a:t>nés hors du Québec et du Canada, ou appartenant à une minorité visible.</a:t>
            </a:r>
            <a:endParaRPr lang="fr-CA" sz="2000" dirty="0"/>
          </a:p>
          <a:p>
            <a:pPr>
              <a:spcBef>
                <a:spcPts val="1800"/>
              </a:spcBef>
            </a:pPr>
            <a:r>
              <a:rPr lang="fr-CA" b="1" spc="100" dirty="0" smtClean="0">
                <a:latin typeface="Calibri" panose="020F0502020204030204" pitchFamily="34" charset="0"/>
                <a:cs typeface="Calibri" panose="020F0502020204030204" pitchFamily="34" charset="0"/>
              </a:rPr>
              <a:t>Objectifs :</a:t>
            </a:r>
            <a:endParaRPr lang="fr-CA" b="1" spc="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fontAlgn="base">
              <a:spcBef>
                <a:spcPts val="200"/>
              </a:spcBef>
              <a:buClr>
                <a:srgbClr val="DE5B34"/>
              </a:buClr>
              <a:buFont typeface="Wingdings" panose="05000000000000000000" pitchFamily="2" charset="2"/>
              <a:buChar char=""/>
            </a:pPr>
            <a:r>
              <a:rPr lang="fr-CA" sz="1900" dirty="0" smtClean="0"/>
              <a:t>Soutenir </a:t>
            </a:r>
            <a:r>
              <a:rPr lang="fr-CA" sz="1900" dirty="0"/>
              <a:t>la pratique de ces artistes en tenant compte des barrières d'intégration. </a:t>
            </a:r>
            <a:endParaRPr lang="fr-CA" sz="1900" dirty="0" smtClean="0"/>
          </a:p>
          <a:p>
            <a:pPr marL="342900" indent="-342900" fontAlgn="base">
              <a:spcBef>
                <a:spcPts val="200"/>
              </a:spcBef>
              <a:buClr>
                <a:srgbClr val="DE5B34"/>
              </a:buClr>
              <a:buFont typeface="Wingdings" panose="05000000000000000000" pitchFamily="2" charset="2"/>
              <a:buChar char=""/>
            </a:pPr>
            <a:r>
              <a:rPr lang="fr-CA" sz="1900" dirty="0" smtClean="0"/>
              <a:t>Encourager </a:t>
            </a:r>
            <a:r>
              <a:rPr lang="fr-CA" sz="1900" dirty="0"/>
              <a:t>les initiatives de pleine participation à la sphère professionnelle et favoriser l'accès du public québécois à </a:t>
            </a:r>
            <a:r>
              <a:rPr lang="fr-CA" sz="1900" dirty="0" smtClean="0"/>
              <a:t>leurs œuvres</a:t>
            </a:r>
            <a:r>
              <a:rPr lang="fr-CA" sz="1900" dirty="0"/>
              <a:t>.</a:t>
            </a:r>
          </a:p>
          <a:p>
            <a:pPr>
              <a:spcBef>
                <a:spcPts val="1600"/>
              </a:spcBef>
              <a:tabLst>
                <a:tab pos="2600325" algn="l"/>
              </a:tabLst>
            </a:pPr>
            <a:r>
              <a:rPr lang="fr-CA" sz="2600" b="1" dirty="0">
                <a:latin typeface="+mj-lt"/>
                <a:cs typeface="Calibri" panose="020F0502020204030204" pitchFamily="34" charset="0"/>
              </a:rPr>
              <a:t>Montant maximal : 50 000 $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E331599-B741-4630-AE40-79F097959C7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60200" y="6354763"/>
            <a:ext cx="431800" cy="2159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EF8680-AB5A-418B-B7AB-41C32FB1E16D}" type="slidenum">
              <a:rPr kumimoji="0" lang="fr-CA" sz="1800" b="0" i="0" u="none" strike="noStrike" kern="1200" cap="none" spc="0" normalizeH="0" baseline="0" noProof="0" smtClean="0">
                <a:ln>
                  <a:noFill/>
                </a:ln>
                <a:solidFill>
                  <a:srgbClr val="030305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r-CA" sz="1800" b="0" i="0" u="none" strike="noStrike" kern="1200" cap="none" spc="0" normalizeH="0" baseline="0" noProof="0" dirty="0">
              <a:ln>
                <a:noFill/>
              </a:ln>
              <a:solidFill>
                <a:srgbClr val="030305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11" name="Espace réservé du contenu 10"/>
          <p:cNvPicPr>
            <a:picLocks noGrp="1" noChangeAspect="1"/>
          </p:cNvPicPr>
          <p:nvPr>
            <p:ph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64" y="1044000"/>
            <a:ext cx="13307145" cy="1080000"/>
          </a:xfr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999" y="648000"/>
            <a:ext cx="3813048" cy="6035040"/>
          </a:xfrm>
          <a:prstGeom prst="rect">
            <a:avLst/>
          </a:prstGeom>
        </p:spPr>
      </p:pic>
      <p:sp>
        <p:nvSpPr>
          <p:cNvPr id="13" name="Titre 1">
            <a:extLst>
              <a:ext uri="{FF2B5EF4-FFF2-40B4-BE49-F238E27FC236}">
                <a16:creationId xmlns:a16="http://schemas.microsoft.com/office/drawing/2014/main" id="{867EEFCE-9456-4E88-8F07-39EFBB62F986}"/>
              </a:ext>
            </a:extLst>
          </p:cNvPr>
          <p:cNvSpPr txBox="1">
            <a:spLocks/>
          </p:cNvSpPr>
          <p:nvPr/>
        </p:nvSpPr>
        <p:spPr>
          <a:xfrm>
            <a:off x="371475" y="371511"/>
            <a:ext cx="5724524" cy="256054"/>
          </a:xfrm>
          <a:prstGeom prst="rect">
            <a:avLst/>
          </a:prstGeom>
        </p:spPr>
        <p:txBody>
          <a:bodyPr l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0" kern="1200" spc="4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400" b="0" i="0" u="none" strike="noStrike" kern="1200" cap="none" spc="10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Programme de bourses aux artistes</a:t>
            </a:r>
            <a:endParaRPr kumimoji="0" lang="fr-CA" sz="1400" b="0" i="0" u="none" strike="noStrike" kern="1200" cap="none" spc="4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j-ea"/>
              <a:cs typeface="+mj-cs"/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4E0D870F-FA1F-4B31-9B34-07560F60A19B}"/>
              </a:ext>
            </a:extLst>
          </p:cNvPr>
          <p:cNvCxnSpPr>
            <a:cxnSpLocks/>
          </p:cNvCxnSpPr>
          <p:nvPr/>
        </p:nvCxnSpPr>
        <p:spPr>
          <a:xfrm>
            <a:off x="371475" y="645795"/>
            <a:ext cx="2952000" cy="0"/>
          </a:xfrm>
          <a:prstGeom prst="line">
            <a:avLst/>
          </a:prstGeom>
          <a:ln w="1270">
            <a:solidFill>
              <a:srgbClr val="EDEDED">
                <a:alpha val="7490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9719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2B579062-4109-4DEC-95FF-9B03A4C04F68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371474" y="2240280"/>
            <a:ext cx="7505430" cy="4121014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5000"/>
              </a:lnSpc>
              <a:spcBef>
                <a:spcPts val="2400"/>
              </a:spcBef>
            </a:pPr>
            <a:r>
              <a:rPr lang="fr-CA" sz="2200" dirty="0"/>
              <a:t>Destiné aux artistes, </a:t>
            </a:r>
            <a:r>
              <a:rPr lang="fr-CA" sz="2200" dirty="0" smtClean="0"/>
              <a:t>écrivains, écrivaines </a:t>
            </a:r>
            <a:r>
              <a:rPr lang="fr-CA" sz="2200" dirty="0"/>
              <a:t>et </a:t>
            </a:r>
            <a:r>
              <a:rPr lang="fr-CA" sz="2200" dirty="0" smtClean="0"/>
              <a:t/>
            </a:r>
            <a:br>
              <a:rPr lang="fr-CA" sz="2200" dirty="0" smtClean="0"/>
            </a:br>
            <a:r>
              <a:rPr lang="fr-CA" sz="2200" dirty="0" smtClean="0"/>
              <a:t>organismes </a:t>
            </a:r>
            <a:r>
              <a:rPr lang="fr-CA" sz="2200" dirty="0"/>
              <a:t>artistiques autochtones </a:t>
            </a:r>
            <a:endParaRPr lang="fr-CA" sz="2200" dirty="0" smtClean="0"/>
          </a:p>
          <a:p>
            <a:pPr>
              <a:lnSpc>
                <a:spcPct val="125000"/>
              </a:lnSpc>
              <a:spcBef>
                <a:spcPts val="1800"/>
              </a:spcBef>
            </a:pPr>
            <a:r>
              <a:rPr lang="fr-CA" sz="2600" b="1" spc="100" dirty="0" smtClean="0">
                <a:latin typeface="Calibri" panose="020F0502020204030204" pitchFamily="34" charset="0"/>
                <a:cs typeface="Calibri" panose="020F0502020204030204" pitchFamily="34" charset="0"/>
              </a:rPr>
              <a:t>3 volets pour les artistes :</a:t>
            </a:r>
          </a:p>
          <a:p>
            <a:pPr marL="342900" indent="-342900" fontAlgn="base">
              <a:lnSpc>
                <a:spcPct val="125000"/>
              </a:lnSpc>
              <a:spcBef>
                <a:spcPts val="200"/>
              </a:spcBef>
              <a:buClr>
                <a:srgbClr val="DE5B34"/>
              </a:buClr>
              <a:buFont typeface="Wingdings" panose="05000000000000000000" pitchFamily="2" charset="2"/>
              <a:buChar char=""/>
            </a:pPr>
            <a:r>
              <a:rPr lang="fr-CA" sz="2100" dirty="0" smtClean="0"/>
              <a:t>Revitalisation</a:t>
            </a:r>
            <a:r>
              <a:rPr lang="fr-CA" sz="2100" dirty="0"/>
              <a:t>, création et transmission </a:t>
            </a:r>
            <a:r>
              <a:rPr lang="fr-CA" sz="2100" dirty="0" smtClean="0"/>
              <a:t>[Montant maximal : 50 000 $]</a:t>
            </a:r>
            <a:endParaRPr lang="fr-CA" sz="2100" dirty="0"/>
          </a:p>
          <a:p>
            <a:pPr marL="342900" indent="-342900" fontAlgn="base">
              <a:lnSpc>
                <a:spcPct val="125000"/>
              </a:lnSpc>
              <a:spcBef>
                <a:spcPts val="200"/>
              </a:spcBef>
              <a:buClr>
                <a:srgbClr val="DE5B34"/>
              </a:buClr>
              <a:buFont typeface="Wingdings" panose="05000000000000000000" pitchFamily="2" charset="2"/>
              <a:buChar char=""/>
            </a:pPr>
            <a:r>
              <a:rPr lang="fr-CA" sz="2100" dirty="0" err="1"/>
              <a:t>Microbourse</a:t>
            </a:r>
            <a:r>
              <a:rPr lang="fr-CA" sz="2100" dirty="0"/>
              <a:t> </a:t>
            </a:r>
            <a:r>
              <a:rPr lang="fr-CA" sz="2100" dirty="0" smtClean="0"/>
              <a:t>[Montant maximal : 3 000 $]</a:t>
            </a:r>
            <a:endParaRPr lang="fr-CA" sz="2100" dirty="0"/>
          </a:p>
          <a:p>
            <a:pPr marL="342900" indent="-342900" fontAlgn="base">
              <a:lnSpc>
                <a:spcPct val="125000"/>
              </a:lnSpc>
              <a:spcBef>
                <a:spcPts val="200"/>
              </a:spcBef>
              <a:buClr>
                <a:srgbClr val="DE5B34"/>
              </a:buClr>
              <a:buFont typeface="Wingdings" panose="05000000000000000000" pitchFamily="2" charset="2"/>
              <a:buChar char=""/>
            </a:pPr>
            <a:r>
              <a:rPr lang="fr-CA" sz="2100" dirty="0"/>
              <a:t>Impulsion </a:t>
            </a:r>
            <a:r>
              <a:rPr lang="fr-CA" sz="2100" dirty="0" smtClean="0"/>
              <a:t>[5 000 $]</a:t>
            </a:r>
            <a:endParaRPr lang="fr-CA" sz="2100" b="1" spc="1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5000"/>
              </a:lnSpc>
              <a:spcBef>
                <a:spcPts val="1800"/>
              </a:spcBef>
            </a:pPr>
            <a:r>
              <a:rPr lang="fr-CA" sz="2600" b="1" spc="100" dirty="0" smtClean="0">
                <a:latin typeface="Calibri" panose="020F0502020204030204" pitchFamily="34" charset="0"/>
                <a:cs typeface="Calibri" panose="020F0502020204030204" pitchFamily="34" charset="0"/>
              </a:rPr>
              <a:t>2 volets pour les organismes :</a:t>
            </a:r>
          </a:p>
          <a:p>
            <a:pPr marL="342900" lvl="0" indent="-342900" fontAlgn="base">
              <a:lnSpc>
                <a:spcPct val="125000"/>
              </a:lnSpc>
              <a:spcBef>
                <a:spcPts val="200"/>
              </a:spcBef>
              <a:buClr>
                <a:srgbClr val="DE5B34"/>
              </a:buClr>
              <a:buFont typeface="Wingdings" panose="05000000000000000000" pitchFamily="2" charset="2"/>
              <a:buChar char=""/>
            </a:pPr>
            <a:r>
              <a:rPr lang="fr-CA" sz="2100" dirty="0"/>
              <a:t>Revitalisation, création et </a:t>
            </a:r>
            <a:r>
              <a:rPr lang="fr-CA" sz="2100" dirty="0" smtClean="0"/>
              <a:t>transmission</a:t>
            </a:r>
            <a:endParaRPr lang="fr-CA" sz="2100" dirty="0"/>
          </a:p>
          <a:p>
            <a:pPr marL="342900" lvl="0" indent="-342900" fontAlgn="base">
              <a:lnSpc>
                <a:spcPct val="125000"/>
              </a:lnSpc>
              <a:spcBef>
                <a:spcPts val="200"/>
              </a:spcBef>
              <a:buClr>
                <a:srgbClr val="DE5B34"/>
              </a:buClr>
              <a:buFont typeface="Wingdings" panose="05000000000000000000" pitchFamily="2" charset="2"/>
              <a:buChar char=""/>
            </a:pPr>
            <a:r>
              <a:rPr lang="fr-CA" sz="2100" dirty="0"/>
              <a:t>Développement des capacités organisationnelles </a:t>
            </a:r>
            <a:endParaRPr lang="fr-CA" sz="2100" dirty="0" smtClean="0"/>
          </a:p>
          <a:p>
            <a:pPr lvl="0" fontAlgn="base">
              <a:lnSpc>
                <a:spcPct val="125000"/>
              </a:lnSpc>
              <a:spcBef>
                <a:spcPts val="200"/>
              </a:spcBef>
              <a:buClr>
                <a:srgbClr val="DE5B34"/>
              </a:buClr>
            </a:pPr>
            <a:r>
              <a:rPr lang="fr-CA" sz="2100" dirty="0"/>
              <a:t>[Montant maximal : 75 % du coût total du projet]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E331599-B741-4630-AE40-79F097959C7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60200" y="6354763"/>
            <a:ext cx="431800" cy="2159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EF8680-AB5A-418B-B7AB-41C32FB1E16D}" type="slidenum">
              <a:rPr kumimoji="0" lang="fr-CA" sz="1800" b="0" i="0" u="none" strike="noStrike" kern="1200" cap="none" spc="0" normalizeH="0" baseline="0" noProof="0" smtClean="0">
                <a:ln>
                  <a:noFill/>
                </a:ln>
                <a:solidFill>
                  <a:srgbClr val="030305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r-CA" sz="1800" b="0" i="0" u="none" strike="noStrike" kern="1200" cap="none" spc="0" normalizeH="0" baseline="0" noProof="0" dirty="0">
              <a:ln>
                <a:noFill/>
              </a:ln>
              <a:solidFill>
                <a:srgbClr val="030305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11" name="Espace réservé du contenu 10"/>
          <p:cNvPicPr>
            <a:picLocks noGrp="1" noChangeAspect="1"/>
          </p:cNvPicPr>
          <p:nvPr>
            <p:ph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65" y="1044000"/>
            <a:ext cx="13307142" cy="1080000"/>
          </a:xfr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841" y="2677435"/>
            <a:ext cx="3580359" cy="4180565"/>
          </a:xfrm>
          <a:prstGeom prst="rect">
            <a:avLst/>
          </a:prstGeom>
        </p:spPr>
      </p:pic>
      <p:sp>
        <p:nvSpPr>
          <p:cNvPr id="13" name="Titre 1">
            <a:extLst>
              <a:ext uri="{FF2B5EF4-FFF2-40B4-BE49-F238E27FC236}">
                <a16:creationId xmlns:a16="http://schemas.microsoft.com/office/drawing/2014/main" id="{867EEFCE-9456-4E88-8F07-39EFBB62F986}"/>
              </a:ext>
            </a:extLst>
          </p:cNvPr>
          <p:cNvSpPr txBox="1">
            <a:spLocks/>
          </p:cNvSpPr>
          <p:nvPr/>
        </p:nvSpPr>
        <p:spPr>
          <a:xfrm>
            <a:off x="371475" y="371511"/>
            <a:ext cx="5724524" cy="256054"/>
          </a:xfrm>
          <a:prstGeom prst="rect">
            <a:avLst/>
          </a:prstGeom>
        </p:spPr>
        <p:txBody>
          <a:bodyPr l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0" kern="1200" spc="4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400" b="0" i="0" u="none" strike="noStrike" kern="1200" cap="none" spc="10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Programme de bourses aux artistes</a:t>
            </a:r>
            <a:endParaRPr kumimoji="0" lang="fr-CA" sz="1400" b="0" i="0" u="none" strike="noStrike" kern="1200" cap="none" spc="4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j-ea"/>
              <a:cs typeface="+mj-cs"/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4E0D870F-FA1F-4B31-9B34-07560F60A19B}"/>
              </a:ext>
            </a:extLst>
          </p:cNvPr>
          <p:cNvCxnSpPr>
            <a:cxnSpLocks/>
          </p:cNvCxnSpPr>
          <p:nvPr/>
        </p:nvCxnSpPr>
        <p:spPr>
          <a:xfrm>
            <a:off x="371475" y="645795"/>
            <a:ext cx="2952000" cy="0"/>
          </a:xfrm>
          <a:prstGeom prst="line">
            <a:avLst/>
          </a:prstGeom>
          <a:ln w="1270">
            <a:solidFill>
              <a:srgbClr val="EDEDED">
                <a:alpha val="7490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59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3128" y="1218447"/>
            <a:ext cx="4123079" cy="5303520"/>
          </a:xfrm>
          <a:prstGeom prst="rect">
            <a:avLst/>
          </a:prstGeom>
        </p:spPr>
      </p:pic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2B579062-4109-4DEC-95FF-9B03A4C04F68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371472" y="2240280"/>
            <a:ext cx="9920843" cy="3998223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5000"/>
              </a:lnSpc>
              <a:spcBef>
                <a:spcPts val="2400"/>
              </a:spcBef>
            </a:pPr>
            <a:r>
              <a:rPr lang="fr-CA" dirty="0" smtClean="0"/>
              <a:t>Appel à projets annuel destiné aux artistes, écrivains, écrivaines et organismes artistiques.</a:t>
            </a:r>
          </a:p>
          <a:p>
            <a:pPr>
              <a:lnSpc>
                <a:spcPct val="125000"/>
              </a:lnSpc>
              <a:spcBef>
                <a:spcPts val="1800"/>
              </a:spcBef>
            </a:pPr>
            <a:r>
              <a:rPr lang="fr-CA" sz="2800" b="1" spc="100" dirty="0" smtClean="0">
                <a:latin typeface="Calibri" panose="020F0502020204030204" pitchFamily="34" charset="0"/>
                <a:cs typeface="Calibri" panose="020F0502020204030204" pitchFamily="34" charset="0"/>
              </a:rPr>
              <a:t>2 volets pour les artistes : </a:t>
            </a:r>
          </a:p>
          <a:p>
            <a:pPr marL="342900" indent="-342900" fontAlgn="base">
              <a:lnSpc>
                <a:spcPct val="125000"/>
              </a:lnSpc>
              <a:spcBef>
                <a:spcPts val="200"/>
              </a:spcBef>
              <a:buClr>
                <a:srgbClr val="DE5B34"/>
              </a:buClr>
              <a:buFont typeface="Wingdings" panose="05000000000000000000" pitchFamily="2" charset="2"/>
              <a:buChar char=""/>
            </a:pPr>
            <a:r>
              <a:rPr lang="fr-CA" sz="2200" dirty="0" smtClean="0"/>
              <a:t>Création, production, rayonnement</a:t>
            </a:r>
            <a:endParaRPr lang="fr-CA" sz="2200" dirty="0"/>
          </a:p>
          <a:p>
            <a:pPr marL="342900" indent="-342900" fontAlgn="base">
              <a:lnSpc>
                <a:spcPct val="125000"/>
              </a:lnSpc>
              <a:spcBef>
                <a:spcPts val="200"/>
              </a:spcBef>
              <a:buClr>
                <a:srgbClr val="DE5B34"/>
              </a:buClr>
              <a:buFont typeface="Wingdings" panose="05000000000000000000" pitchFamily="2" charset="2"/>
              <a:buChar char=""/>
            </a:pPr>
            <a:r>
              <a:rPr lang="fr-CA" sz="2200" dirty="0" smtClean="0"/>
              <a:t>Mobilité</a:t>
            </a:r>
          </a:p>
          <a:p>
            <a:pPr fontAlgn="base">
              <a:lnSpc>
                <a:spcPct val="125000"/>
              </a:lnSpc>
              <a:spcBef>
                <a:spcPts val="200"/>
              </a:spcBef>
              <a:buClr>
                <a:srgbClr val="DE5B34"/>
              </a:buClr>
            </a:pPr>
            <a:r>
              <a:rPr lang="fr-CA" sz="2200" dirty="0"/>
              <a:t>[Montant maximal : 20 000 $]</a:t>
            </a:r>
            <a:endParaRPr lang="fr-CA" sz="22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5000"/>
              </a:lnSpc>
              <a:spcBef>
                <a:spcPts val="1800"/>
              </a:spcBef>
            </a:pPr>
            <a:r>
              <a:rPr lang="fr-CA" sz="2800" b="1" spc="100" dirty="0" smtClean="0">
                <a:latin typeface="Calibri" panose="020F0502020204030204" pitchFamily="34" charset="0"/>
                <a:cs typeface="Calibri" panose="020F0502020204030204" pitchFamily="34" charset="0"/>
              </a:rPr>
              <a:t>2 volets pour les organismes :</a:t>
            </a:r>
          </a:p>
          <a:p>
            <a:pPr marL="342900" indent="-342900" fontAlgn="base">
              <a:lnSpc>
                <a:spcPct val="125000"/>
              </a:lnSpc>
              <a:spcBef>
                <a:spcPts val="200"/>
              </a:spcBef>
              <a:buClr>
                <a:srgbClr val="DE5B34"/>
              </a:buClr>
              <a:buFont typeface="Wingdings" panose="05000000000000000000" pitchFamily="2" charset="2"/>
              <a:buChar char=""/>
            </a:pPr>
            <a:r>
              <a:rPr lang="fr-CA" sz="1900" dirty="0" smtClean="0"/>
              <a:t>Production, diffusion, promotion et </a:t>
            </a:r>
            <a:r>
              <a:rPr lang="fr-CA" sz="1900" dirty="0"/>
              <a:t>consolidation </a:t>
            </a:r>
            <a:r>
              <a:rPr lang="fr-CA" sz="1900" dirty="0" smtClean="0"/>
              <a:t>[</a:t>
            </a:r>
            <a:r>
              <a:rPr lang="fr-CA" sz="1900" dirty="0"/>
              <a:t>Montant maximal : </a:t>
            </a:r>
            <a:r>
              <a:rPr lang="fr-CA" sz="1900" dirty="0" smtClean="0"/>
              <a:t>30 </a:t>
            </a:r>
            <a:r>
              <a:rPr lang="fr-CA" sz="1900" dirty="0"/>
              <a:t>000 </a:t>
            </a:r>
            <a:r>
              <a:rPr lang="fr-CA" sz="1900" dirty="0" smtClean="0"/>
              <a:t>$]</a:t>
            </a:r>
            <a:endParaRPr lang="fr-CA" sz="1900" dirty="0"/>
          </a:p>
          <a:p>
            <a:pPr marL="342900" lvl="0" indent="-342900" fontAlgn="base">
              <a:lnSpc>
                <a:spcPct val="125000"/>
              </a:lnSpc>
              <a:spcBef>
                <a:spcPts val="200"/>
              </a:spcBef>
              <a:buClr>
                <a:srgbClr val="DE5B34"/>
              </a:buClr>
              <a:buFont typeface="Wingdings" panose="05000000000000000000" pitchFamily="2" charset="2"/>
              <a:buChar char=""/>
            </a:pPr>
            <a:r>
              <a:rPr lang="fr-CA" sz="1900" dirty="0" smtClean="0"/>
              <a:t>Soutien à l’accueil en résidence et à la coproduction (mobilité) [</a:t>
            </a:r>
            <a:r>
              <a:rPr lang="fr-CA" sz="1900" dirty="0"/>
              <a:t>Montant maximal : </a:t>
            </a:r>
            <a:r>
              <a:rPr lang="fr-CA" sz="1900" dirty="0" smtClean="0"/>
              <a:t>20 000 $]</a:t>
            </a:r>
          </a:p>
          <a:p>
            <a:pPr marL="180000" lvl="0" indent="-540000" fontAlgn="base">
              <a:lnSpc>
                <a:spcPct val="125000"/>
              </a:lnSpc>
              <a:spcBef>
                <a:spcPts val="1800"/>
              </a:spcBef>
              <a:buClr>
                <a:srgbClr val="DE5B34"/>
              </a:buClr>
              <a:tabLst>
                <a:tab pos="180975" algn="ctr"/>
              </a:tabLst>
            </a:pPr>
            <a:r>
              <a:rPr lang="fr-CA" sz="1900" b="1" dirty="0"/>
              <a:t>* Les projets déposés doivent impliquer formellement des </a:t>
            </a:r>
            <a:br>
              <a:rPr lang="fr-CA" sz="1900" b="1" dirty="0"/>
            </a:br>
            <a:r>
              <a:rPr lang="fr-CA" sz="1900" b="1" dirty="0"/>
              <a:t>initiatives de partenariat en lien avec la communauté.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E331599-B741-4630-AE40-79F097959C7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60200" y="6354763"/>
            <a:ext cx="431800" cy="2159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EF8680-AB5A-418B-B7AB-41C32FB1E16D}" type="slidenum">
              <a:rPr kumimoji="0" lang="fr-CA" sz="1800" b="0" i="0" u="none" strike="noStrike" kern="1200" cap="none" spc="0" normalizeH="0" baseline="0" noProof="0" smtClean="0">
                <a:ln>
                  <a:noFill/>
                </a:ln>
                <a:solidFill>
                  <a:srgbClr val="030305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fr-CA" sz="1800" b="0" i="0" u="none" strike="noStrike" kern="1200" cap="none" spc="0" normalizeH="0" baseline="0" noProof="0" dirty="0">
              <a:ln>
                <a:noFill/>
              </a:ln>
              <a:solidFill>
                <a:srgbClr val="030305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867EEFCE-9456-4E88-8F07-39EFBB62F986}"/>
              </a:ext>
            </a:extLst>
          </p:cNvPr>
          <p:cNvSpPr txBox="1">
            <a:spLocks/>
          </p:cNvSpPr>
          <p:nvPr/>
        </p:nvSpPr>
        <p:spPr>
          <a:xfrm>
            <a:off x="371475" y="371511"/>
            <a:ext cx="5724524" cy="256054"/>
          </a:xfrm>
          <a:prstGeom prst="rect">
            <a:avLst/>
          </a:prstGeom>
        </p:spPr>
        <p:txBody>
          <a:bodyPr l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0" kern="1200" spc="4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400" b="0" i="0" u="none" strike="noStrike" kern="1200" cap="none" spc="10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Programme de bourses aux artistes</a:t>
            </a:r>
            <a:endParaRPr kumimoji="0" lang="fr-CA" sz="1400" b="0" i="0" u="none" strike="noStrike" kern="1200" cap="none" spc="4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j-ea"/>
              <a:cs typeface="+mj-cs"/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4E0D870F-FA1F-4B31-9B34-07560F60A19B}"/>
              </a:ext>
            </a:extLst>
          </p:cNvPr>
          <p:cNvCxnSpPr>
            <a:cxnSpLocks/>
          </p:cNvCxnSpPr>
          <p:nvPr/>
        </p:nvCxnSpPr>
        <p:spPr>
          <a:xfrm>
            <a:off x="371475" y="645795"/>
            <a:ext cx="2952000" cy="0"/>
          </a:xfrm>
          <a:prstGeom prst="line">
            <a:avLst/>
          </a:prstGeom>
          <a:ln w="1270">
            <a:solidFill>
              <a:srgbClr val="EDEDED">
                <a:alpha val="7490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Espace réservé du contenu 10"/>
          <p:cNvPicPr>
            <a:picLocks noGrp="1" noChangeAspect="1"/>
          </p:cNvPicPr>
          <p:nvPr>
            <p:ph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65" y="1044000"/>
            <a:ext cx="13307142" cy="1080000"/>
          </a:xfrm>
        </p:spPr>
      </p:pic>
    </p:spTree>
    <p:extLst>
      <p:ext uri="{BB962C8B-B14F-4D97-AF65-F5344CB8AC3E}">
        <p14:creationId xmlns:p14="http://schemas.microsoft.com/office/powerpoint/2010/main" val="1104443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2B579062-4109-4DEC-95FF-9B03A4C04F68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365760" y="3017520"/>
            <a:ext cx="6882766" cy="320008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</a:pPr>
            <a:r>
              <a:rPr lang="fr-CA" sz="2000" dirty="0"/>
              <a:t>Permet de couvrir une partie des dépenses de réalisation d’un projet qui sont rattachées à des besoins supplémentaires spécifiquement liés au handicap </a:t>
            </a:r>
            <a:r>
              <a:rPr lang="fr-CA" sz="2000" dirty="0" smtClean="0"/>
              <a:t>du boursier, de la boursière, d’un </a:t>
            </a:r>
            <a:r>
              <a:rPr lang="fr-CA" sz="2000" dirty="0"/>
              <a:t>de ses </a:t>
            </a:r>
            <a:r>
              <a:rPr lang="fr-CA" sz="2000" dirty="0" smtClean="0"/>
              <a:t>collaborateurs ou d’une de ses collaboratrices.</a:t>
            </a:r>
            <a:endParaRPr lang="fr-CA" sz="2000" dirty="0"/>
          </a:p>
          <a:p>
            <a:pPr marL="342900" indent="-342900" fontAlgn="base">
              <a:spcBef>
                <a:spcPts val="200"/>
              </a:spcBef>
              <a:buClr>
                <a:srgbClr val="DE5B34"/>
              </a:buClr>
              <a:buFont typeface="Wingdings" panose="05000000000000000000" pitchFamily="2" charset="2"/>
              <a:buChar char=""/>
            </a:pPr>
            <a:r>
              <a:rPr lang="fr-CA" sz="1900" dirty="0"/>
              <a:t>Déployé dans l’ensemble des programmes visant les </a:t>
            </a:r>
            <a:r>
              <a:rPr lang="fr-CA" sz="1900" dirty="0" smtClean="0"/>
              <a:t>artistes, les écrivaines </a:t>
            </a:r>
            <a:r>
              <a:rPr lang="fr-CA" sz="1900" dirty="0"/>
              <a:t>et les </a:t>
            </a:r>
            <a:r>
              <a:rPr lang="fr-CA" sz="1900" dirty="0" smtClean="0"/>
              <a:t>écrivains</a:t>
            </a:r>
            <a:r>
              <a:rPr lang="fr-CA" sz="1900" dirty="0"/>
              <a:t>.</a:t>
            </a:r>
          </a:p>
          <a:p>
            <a:pPr marL="342900" indent="-342900" fontAlgn="base">
              <a:spcBef>
                <a:spcPts val="200"/>
              </a:spcBef>
              <a:buClr>
                <a:srgbClr val="DE5B34"/>
              </a:buClr>
              <a:buFont typeface="Wingdings" panose="05000000000000000000" pitchFamily="2" charset="2"/>
              <a:buChar char=""/>
            </a:pPr>
            <a:r>
              <a:rPr lang="fr-CA" sz="1900" dirty="0"/>
              <a:t>Anonyme et confidentiel.</a:t>
            </a:r>
          </a:p>
          <a:p>
            <a:pPr marL="342900" indent="-342900" fontAlgn="base">
              <a:spcBef>
                <a:spcPts val="200"/>
              </a:spcBef>
              <a:buClr>
                <a:srgbClr val="DE5B34"/>
              </a:buClr>
              <a:buFont typeface="Wingdings" panose="05000000000000000000" pitchFamily="2" charset="2"/>
              <a:buChar char=""/>
            </a:pPr>
            <a:r>
              <a:rPr lang="fr-CA" sz="1900" dirty="0"/>
              <a:t>Traité à l’interne.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E331599-B741-4630-AE40-79F097959C7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60200" y="6354763"/>
            <a:ext cx="431800" cy="2159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EF8680-AB5A-418B-B7AB-41C32FB1E16D}" type="slidenum">
              <a:rPr kumimoji="0" lang="fr-CA" sz="1800" b="0" i="0" u="none" strike="noStrike" kern="1200" cap="none" spc="0" normalizeH="0" baseline="0" noProof="0" smtClean="0">
                <a:ln>
                  <a:noFill/>
                </a:ln>
                <a:solidFill>
                  <a:srgbClr val="030305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r-CA" sz="1800" b="0" i="0" u="none" strike="noStrike" kern="1200" cap="none" spc="0" normalizeH="0" baseline="0" noProof="0" dirty="0">
              <a:ln>
                <a:noFill/>
              </a:ln>
              <a:solidFill>
                <a:srgbClr val="030305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11" name="Espace réservé du contenu 10"/>
          <p:cNvPicPr>
            <a:picLocks noGrp="1" noChangeAspect="1"/>
          </p:cNvPicPr>
          <p:nvPr>
            <p:ph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731522"/>
            <a:ext cx="10801350" cy="2314575"/>
          </a:xfr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99686">
            <a:off x="7078616" y="2722174"/>
            <a:ext cx="5077968" cy="3779520"/>
          </a:xfrm>
          <a:prstGeom prst="rect">
            <a:avLst/>
          </a:prstGeom>
        </p:spPr>
      </p:pic>
      <p:sp>
        <p:nvSpPr>
          <p:cNvPr id="13" name="Titre 1">
            <a:extLst>
              <a:ext uri="{FF2B5EF4-FFF2-40B4-BE49-F238E27FC236}">
                <a16:creationId xmlns:a16="http://schemas.microsoft.com/office/drawing/2014/main" id="{867EEFCE-9456-4E88-8F07-39EFBB62F986}"/>
              </a:ext>
            </a:extLst>
          </p:cNvPr>
          <p:cNvSpPr txBox="1">
            <a:spLocks/>
          </p:cNvSpPr>
          <p:nvPr/>
        </p:nvSpPr>
        <p:spPr>
          <a:xfrm>
            <a:off x="371475" y="371511"/>
            <a:ext cx="5724524" cy="256054"/>
          </a:xfrm>
          <a:prstGeom prst="rect">
            <a:avLst/>
          </a:prstGeom>
        </p:spPr>
        <p:txBody>
          <a:bodyPr l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0" kern="1200" spc="4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400" b="0" i="0" u="none" strike="noStrike" kern="1200" cap="none" spc="10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Programme de bourses aux artistes</a:t>
            </a:r>
            <a:endParaRPr kumimoji="0" lang="fr-CA" sz="1400" b="0" i="0" u="none" strike="noStrike" kern="1200" cap="none" spc="4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j-ea"/>
              <a:cs typeface="+mj-cs"/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4E0D870F-FA1F-4B31-9B34-07560F60A19B}"/>
              </a:ext>
            </a:extLst>
          </p:cNvPr>
          <p:cNvCxnSpPr>
            <a:cxnSpLocks/>
          </p:cNvCxnSpPr>
          <p:nvPr/>
        </p:nvCxnSpPr>
        <p:spPr>
          <a:xfrm>
            <a:off x="371475" y="645795"/>
            <a:ext cx="2952000" cy="0"/>
          </a:xfrm>
          <a:prstGeom prst="line">
            <a:avLst/>
          </a:prstGeom>
          <a:ln w="1270">
            <a:solidFill>
              <a:srgbClr val="EDEDED">
                <a:alpha val="7490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9699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C71824C-9D74-4DD0-B5DB-2A5E4753D608}"/>
              </a:ext>
            </a:extLst>
          </p:cNvPr>
          <p:cNvSpPr/>
          <p:nvPr/>
        </p:nvSpPr>
        <p:spPr>
          <a:xfrm>
            <a:off x="673854" y="4153428"/>
            <a:ext cx="2475547" cy="3425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fr-CA" sz="1600" spc="30" dirty="0"/>
              <a:t>calq.gouv.qc.ca</a:t>
            </a:r>
            <a:endParaRPr lang="en-US" sz="1600" spc="30" dirty="0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867EEFCE-9456-4E88-8F07-39EFBB62F986}"/>
              </a:ext>
            </a:extLst>
          </p:cNvPr>
          <p:cNvSpPr txBox="1">
            <a:spLocks/>
          </p:cNvSpPr>
          <p:nvPr/>
        </p:nvSpPr>
        <p:spPr>
          <a:xfrm>
            <a:off x="371475" y="371511"/>
            <a:ext cx="5724524" cy="256054"/>
          </a:xfrm>
          <a:prstGeom prst="rect">
            <a:avLst/>
          </a:prstGeom>
        </p:spPr>
        <p:txBody>
          <a:bodyPr l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0" kern="1200" spc="4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pc="100" dirty="0" smtClean="0"/>
              <a:t>Programme de bourses aux artistes</a:t>
            </a:r>
            <a:endParaRPr lang="fr-CA" dirty="0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E0D870F-FA1F-4B31-9B34-07560F60A19B}"/>
              </a:ext>
            </a:extLst>
          </p:cNvPr>
          <p:cNvCxnSpPr>
            <a:cxnSpLocks/>
          </p:cNvCxnSpPr>
          <p:nvPr/>
        </p:nvCxnSpPr>
        <p:spPr>
          <a:xfrm>
            <a:off x="371475" y="645795"/>
            <a:ext cx="2952000" cy="0"/>
          </a:xfrm>
          <a:prstGeom prst="line">
            <a:avLst/>
          </a:prstGeom>
          <a:ln w="1270">
            <a:solidFill>
              <a:srgbClr val="EDEDED">
                <a:alpha val="7490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e 10"/>
          <p:cNvGrpSpPr/>
          <p:nvPr/>
        </p:nvGrpSpPr>
        <p:grpSpPr>
          <a:xfrm>
            <a:off x="771115" y="5074920"/>
            <a:ext cx="1257033" cy="193488"/>
            <a:chOff x="771115" y="5071494"/>
            <a:chExt cx="1257033" cy="193488"/>
          </a:xfrm>
        </p:grpSpPr>
        <p:sp>
          <p:nvSpPr>
            <p:cNvPr id="12" name="Forme libre : forme 5">
              <a:extLst>
                <a:ext uri="{FF2B5EF4-FFF2-40B4-BE49-F238E27FC236}">
                  <a16:creationId xmlns:a16="http://schemas.microsoft.com/office/drawing/2014/main" id="{9574DEC1-6255-4244-A75D-4CEF94A1EA79}"/>
                </a:ext>
              </a:extLst>
            </p:cNvPr>
            <p:cNvSpPr/>
            <p:nvPr/>
          </p:nvSpPr>
          <p:spPr>
            <a:xfrm>
              <a:off x="771115" y="5071494"/>
              <a:ext cx="95680" cy="191361"/>
            </a:xfrm>
            <a:custGeom>
              <a:avLst/>
              <a:gdLst>
                <a:gd name="connsiteX0" fmla="*/ 102484 w 95680"/>
                <a:gd name="connsiteY0" fmla="*/ 1382 h 191360"/>
                <a:gd name="connsiteX1" fmla="*/ 75481 w 95680"/>
                <a:gd name="connsiteY1" fmla="*/ 0 h 191360"/>
                <a:gd name="connsiteX2" fmla="*/ 30299 w 95680"/>
                <a:gd name="connsiteY2" fmla="*/ 46352 h 191360"/>
                <a:gd name="connsiteX3" fmla="*/ 30299 w 95680"/>
                <a:gd name="connsiteY3" fmla="*/ 72292 h 191360"/>
                <a:gd name="connsiteX4" fmla="*/ 0 w 95680"/>
                <a:gd name="connsiteY4" fmla="*/ 72292 h 191360"/>
                <a:gd name="connsiteX5" fmla="*/ 0 w 95680"/>
                <a:gd name="connsiteY5" fmla="*/ 107375 h 191360"/>
                <a:gd name="connsiteX6" fmla="*/ 30299 w 95680"/>
                <a:gd name="connsiteY6" fmla="*/ 107375 h 191360"/>
                <a:gd name="connsiteX7" fmla="*/ 30299 w 95680"/>
                <a:gd name="connsiteY7" fmla="*/ 197421 h 191360"/>
                <a:gd name="connsiteX8" fmla="*/ 66657 w 95680"/>
                <a:gd name="connsiteY8" fmla="*/ 197421 h 191360"/>
                <a:gd name="connsiteX9" fmla="*/ 66657 w 95680"/>
                <a:gd name="connsiteY9" fmla="*/ 107375 h 191360"/>
                <a:gd name="connsiteX10" fmla="*/ 96743 w 95680"/>
                <a:gd name="connsiteY10" fmla="*/ 107375 h 191360"/>
                <a:gd name="connsiteX11" fmla="*/ 101315 w 95680"/>
                <a:gd name="connsiteY11" fmla="*/ 72292 h 191360"/>
                <a:gd name="connsiteX12" fmla="*/ 66551 w 95680"/>
                <a:gd name="connsiteY12" fmla="*/ 72292 h 191360"/>
                <a:gd name="connsiteX13" fmla="*/ 66551 w 95680"/>
                <a:gd name="connsiteY13" fmla="*/ 49860 h 191360"/>
                <a:gd name="connsiteX14" fmla="*/ 83880 w 95680"/>
                <a:gd name="connsiteY14" fmla="*/ 32744 h 191360"/>
                <a:gd name="connsiteX15" fmla="*/ 102484 w 95680"/>
                <a:gd name="connsiteY15" fmla="*/ 32744 h 191360"/>
                <a:gd name="connsiteX16" fmla="*/ 102484 w 95680"/>
                <a:gd name="connsiteY16" fmla="*/ 1382 h 191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5680" h="191360">
                  <a:moveTo>
                    <a:pt x="102484" y="1382"/>
                  </a:moveTo>
                  <a:cubicBezTo>
                    <a:pt x="99295" y="957"/>
                    <a:pt x="88238" y="0"/>
                    <a:pt x="75481" y="0"/>
                  </a:cubicBezTo>
                  <a:cubicBezTo>
                    <a:pt x="48691" y="0"/>
                    <a:pt x="30299" y="16372"/>
                    <a:pt x="30299" y="46352"/>
                  </a:cubicBezTo>
                  <a:lnTo>
                    <a:pt x="30299" y="72292"/>
                  </a:lnTo>
                  <a:lnTo>
                    <a:pt x="0" y="72292"/>
                  </a:lnTo>
                  <a:lnTo>
                    <a:pt x="0" y="107375"/>
                  </a:lnTo>
                  <a:lnTo>
                    <a:pt x="30299" y="107375"/>
                  </a:lnTo>
                  <a:lnTo>
                    <a:pt x="30299" y="197421"/>
                  </a:lnTo>
                  <a:lnTo>
                    <a:pt x="66657" y="197421"/>
                  </a:lnTo>
                  <a:lnTo>
                    <a:pt x="66657" y="107375"/>
                  </a:lnTo>
                  <a:lnTo>
                    <a:pt x="96743" y="107375"/>
                  </a:lnTo>
                  <a:lnTo>
                    <a:pt x="101315" y="72292"/>
                  </a:lnTo>
                  <a:lnTo>
                    <a:pt x="66551" y="72292"/>
                  </a:lnTo>
                  <a:lnTo>
                    <a:pt x="66551" y="49860"/>
                  </a:lnTo>
                  <a:cubicBezTo>
                    <a:pt x="66551" y="39761"/>
                    <a:pt x="69315" y="32744"/>
                    <a:pt x="83880" y="32744"/>
                  </a:cubicBezTo>
                  <a:lnTo>
                    <a:pt x="102484" y="32744"/>
                  </a:lnTo>
                  <a:lnTo>
                    <a:pt x="102484" y="1382"/>
                  </a:lnTo>
                  <a:close/>
                </a:path>
              </a:pathLst>
            </a:custGeom>
            <a:solidFill>
              <a:srgbClr val="FFFFFF"/>
            </a:solidFill>
            <a:ln w="105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orme libre : forme 9">
              <a:extLst>
                <a:ext uri="{FF2B5EF4-FFF2-40B4-BE49-F238E27FC236}">
                  <a16:creationId xmlns:a16="http://schemas.microsoft.com/office/drawing/2014/main" id="{40368727-B412-475E-8520-6907E594C60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30049" y="5084878"/>
              <a:ext cx="199862" cy="164592"/>
            </a:xfrm>
            <a:custGeom>
              <a:avLst/>
              <a:gdLst>
                <a:gd name="connsiteX0" fmla="*/ 186896 w 180729"/>
                <a:gd name="connsiteY0" fmla="*/ 18073 h 148836"/>
                <a:gd name="connsiteX1" fmla="*/ 164783 w 180729"/>
                <a:gd name="connsiteY1" fmla="*/ 24026 h 148836"/>
                <a:gd name="connsiteX2" fmla="*/ 181686 w 180729"/>
                <a:gd name="connsiteY2" fmla="*/ 2870 h 148836"/>
                <a:gd name="connsiteX3" fmla="*/ 157341 w 180729"/>
                <a:gd name="connsiteY3" fmla="*/ 12120 h 148836"/>
                <a:gd name="connsiteX4" fmla="*/ 129381 w 180729"/>
                <a:gd name="connsiteY4" fmla="*/ 0 h 148836"/>
                <a:gd name="connsiteX5" fmla="*/ 91109 w 180729"/>
                <a:gd name="connsiteY5" fmla="*/ 38272 h 148836"/>
                <a:gd name="connsiteX6" fmla="*/ 92066 w 180729"/>
                <a:gd name="connsiteY6" fmla="*/ 47096 h 148836"/>
                <a:gd name="connsiteX7" fmla="*/ 13076 w 180729"/>
                <a:gd name="connsiteY7" fmla="*/ 7017 h 148836"/>
                <a:gd name="connsiteX8" fmla="*/ 7867 w 180729"/>
                <a:gd name="connsiteY8" fmla="*/ 26365 h 148836"/>
                <a:gd name="connsiteX9" fmla="*/ 24983 w 180729"/>
                <a:gd name="connsiteY9" fmla="*/ 58259 h 148836"/>
                <a:gd name="connsiteX10" fmla="*/ 7654 w 180729"/>
                <a:gd name="connsiteY10" fmla="*/ 53368 h 148836"/>
                <a:gd name="connsiteX11" fmla="*/ 7654 w 180729"/>
                <a:gd name="connsiteY11" fmla="*/ 53794 h 148836"/>
                <a:gd name="connsiteX12" fmla="*/ 38378 w 180729"/>
                <a:gd name="connsiteY12" fmla="*/ 91428 h 148836"/>
                <a:gd name="connsiteX13" fmla="*/ 28279 w 180729"/>
                <a:gd name="connsiteY13" fmla="*/ 92704 h 148836"/>
                <a:gd name="connsiteX14" fmla="*/ 21050 w 180729"/>
                <a:gd name="connsiteY14" fmla="*/ 92066 h 148836"/>
                <a:gd name="connsiteX15" fmla="*/ 56877 w 180729"/>
                <a:gd name="connsiteY15" fmla="*/ 118644 h 148836"/>
                <a:gd name="connsiteX16" fmla="*/ 9249 w 180729"/>
                <a:gd name="connsiteY16" fmla="*/ 135016 h 148836"/>
                <a:gd name="connsiteX17" fmla="*/ 0 w 180729"/>
                <a:gd name="connsiteY17" fmla="*/ 134484 h 148836"/>
                <a:gd name="connsiteX18" fmla="*/ 58897 w 180729"/>
                <a:gd name="connsiteY18" fmla="*/ 151707 h 148836"/>
                <a:gd name="connsiteX19" fmla="*/ 167972 w 180729"/>
                <a:gd name="connsiteY19" fmla="*/ 42631 h 148836"/>
                <a:gd name="connsiteX20" fmla="*/ 167866 w 180729"/>
                <a:gd name="connsiteY20" fmla="*/ 37634 h 148836"/>
                <a:gd name="connsiteX21" fmla="*/ 186896 w 180729"/>
                <a:gd name="connsiteY21" fmla="*/ 18073 h 148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80729" h="148836">
                  <a:moveTo>
                    <a:pt x="186896" y="18073"/>
                  </a:moveTo>
                  <a:cubicBezTo>
                    <a:pt x="179985" y="21050"/>
                    <a:pt x="172543" y="23176"/>
                    <a:pt x="164783" y="24026"/>
                  </a:cubicBezTo>
                  <a:cubicBezTo>
                    <a:pt x="172756" y="19242"/>
                    <a:pt x="178816" y="11801"/>
                    <a:pt x="181686" y="2870"/>
                  </a:cubicBezTo>
                  <a:cubicBezTo>
                    <a:pt x="174351" y="7229"/>
                    <a:pt x="166058" y="10419"/>
                    <a:pt x="157341" y="12120"/>
                  </a:cubicBezTo>
                  <a:cubicBezTo>
                    <a:pt x="150324" y="4678"/>
                    <a:pt x="140331" y="0"/>
                    <a:pt x="129381" y="0"/>
                  </a:cubicBezTo>
                  <a:cubicBezTo>
                    <a:pt x="108119" y="0"/>
                    <a:pt x="91109" y="17222"/>
                    <a:pt x="91109" y="38272"/>
                  </a:cubicBezTo>
                  <a:cubicBezTo>
                    <a:pt x="91109" y="41249"/>
                    <a:pt x="91428" y="44226"/>
                    <a:pt x="92066" y="47096"/>
                  </a:cubicBezTo>
                  <a:cubicBezTo>
                    <a:pt x="60279" y="45395"/>
                    <a:pt x="31893" y="30299"/>
                    <a:pt x="13076" y="7017"/>
                  </a:cubicBezTo>
                  <a:cubicBezTo>
                    <a:pt x="9781" y="12757"/>
                    <a:pt x="7867" y="19242"/>
                    <a:pt x="7867" y="26365"/>
                  </a:cubicBezTo>
                  <a:cubicBezTo>
                    <a:pt x="7867" y="39654"/>
                    <a:pt x="14671" y="51348"/>
                    <a:pt x="24983" y="58259"/>
                  </a:cubicBezTo>
                  <a:cubicBezTo>
                    <a:pt x="18711" y="58046"/>
                    <a:pt x="12757" y="56239"/>
                    <a:pt x="7654" y="53368"/>
                  </a:cubicBezTo>
                  <a:lnTo>
                    <a:pt x="7654" y="53794"/>
                  </a:lnTo>
                  <a:cubicBezTo>
                    <a:pt x="7654" y="72398"/>
                    <a:pt x="20837" y="87813"/>
                    <a:pt x="38378" y="91428"/>
                  </a:cubicBezTo>
                  <a:cubicBezTo>
                    <a:pt x="35189" y="92278"/>
                    <a:pt x="31681" y="92704"/>
                    <a:pt x="28279" y="92704"/>
                  </a:cubicBezTo>
                  <a:cubicBezTo>
                    <a:pt x="25834" y="92704"/>
                    <a:pt x="23389" y="92491"/>
                    <a:pt x="21050" y="92066"/>
                  </a:cubicBezTo>
                  <a:cubicBezTo>
                    <a:pt x="25940" y="107268"/>
                    <a:pt x="40079" y="118325"/>
                    <a:pt x="56877" y="118644"/>
                  </a:cubicBezTo>
                  <a:cubicBezTo>
                    <a:pt x="43694" y="128956"/>
                    <a:pt x="27216" y="135016"/>
                    <a:pt x="9249" y="135016"/>
                  </a:cubicBezTo>
                  <a:cubicBezTo>
                    <a:pt x="6060" y="135016"/>
                    <a:pt x="3083" y="134909"/>
                    <a:pt x="0" y="134484"/>
                  </a:cubicBezTo>
                  <a:cubicBezTo>
                    <a:pt x="17010" y="145434"/>
                    <a:pt x="37103" y="151707"/>
                    <a:pt x="58897" y="151707"/>
                  </a:cubicBezTo>
                  <a:cubicBezTo>
                    <a:pt x="129381" y="151707"/>
                    <a:pt x="167972" y="93342"/>
                    <a:pt x="167972" y="42631"/>
                  </a:cubicBezTo>
                  <a:cubicBezTo>
                    <a:pt x="167972" y="40930"/>
                    <a:pt x="167972" y="39335"/>
                    <a:pt x="167866" y="37634"/>
                  </a:cubicBezTo>
                  <a:cubicBezTo>
                    <a:pt x="175095" y="32425"/>
                    <a:pt x="181580" y="25621"/>
                    <a:pt x="186896" y="18073"/>
                  </a:cubicBezTo>
                </a:path>
              </a:pathLst>
            </a:custGeom>
            <a:solidFill>
              <a:srgbClr val="FFFFFF"/>
            </a:solidFill>
            <a:ln w="105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orme libre : forme 10">
              <a:extLst>
                <a:ext uri="{FF2B5EF4-FFF2-40B4-BE49-F238E27FC236}">
                  <a16:creationId xmlns:a16="http://schemas.microsoft.com/office/drawing/2014/main" id="{740CB8F2-D4EE-4DEE-953C-67F9CC95ACB4}"/>
                </a:ext>
              </a:extLst>
            </p:cNvPr>
            <p:cNvSpPr/>
            <p:nvPr/>
          </p:nvSpPr>
          <p:spPr>
            <a:xfrm>
              <a:off x="1815525" y="5098263"/>
              <a:ext cx="212623" cy="164592"/>
            </a:xfrm>
            <a:custGeom>
              <a:avLst/>
              <a:gdLst>
                <a:gd name="connsiteX0" fmla="*/ 106312 w 212622"/>
                <a:gd name="connsiteY0" fmla="*/ 0 h 148836"/>
                <a:gd name="connsiteX1" fmla="*/ 106312 w 212622"/>
                <a:gd name="connsiteY1" fmla="*/ 0 h 148836"/>
                <a:gd name="connsiteX2" fmla="*/ 31894 w 212622"/>
                <a:gd name="connsiteY2" fmla="*/ 2126 h 148836"/>
                <a:gd name="connsiteX3" fmla="*/ 10526 w 212622"/>
                <a:gd name="connsiteY3" fmla="*/ 11163 h 148836"/>
                <a:gd name="connsiteX4" fmla="*/ 2127 w 212622"/>
                <a:gd name="connsiteY4" fmla="*/ 32319 h 148836"/>
                <a:gd name="connsiteX5" fmla="*/ 1 w 212622"/>
                <a:gd name="connsiteY5" fmla="*/ 66764 h 148836"/>
                <a:gd name="connsiteX6" fmla="*/ 1 w 212622"/>
                <a:gd name="connsiteY6" fmla="*/ 82923 h 148836"/>
                <a:gd name="connsiteX7" fmla="*/ 2127 w 212622"/>
                <a:gd name="connsiteY7" fmla="*/ 117368 h 148836"/>
                <a:gd name="connsiteX8" fmla="*/ 10526 w 212622"/>
                <a:gd name="connsiteY8" fmla="*/ 138524 h 148836"/>
                <a:gd name="connsiteX9" fmla="*/ 34020 w 212622"/>
                <a:gd name="connsiteY9" fmla="*/ 147560 h 148836"/>
                <a:gd name="connsiteX10" fmla="*/ 106312 w 212622"/>
                <a:gd name="connsiteY10" fmla="*/ 149687 h 148836"/>
                <a:gd name="connsiteX11" fmla="*/ 180730 w 212622"/>
                <a:gd name="connsiteY11" fmla="*/ 147454 h 148836"/>
                <a:gd name="connsiteX12" fmla="*/ 202099 w 212622"/>
                <a:gd name="connsiteY12" fmla="*/ 138524 h 148836"/>
                <a:gd name="connsiteX13" fmla="*/ 210497 w 212622"/>
                <a:gd name="connsiteY13" fmla="*/ 117368 h 148836"/>
                <a:gd name="connsiteX14" fmla="*/ 212624 w 212622"/>
                <a:gd name="connsiteY14" fmla="*/ 82923 h 148836"/>
                <a:gd name="connsiteX15" fmla="*/ 212624 w 212622"/>
                <a:gd name="connsiteY15" fmla="*/ 66764 h 148836"/>
                <a:gd name="connsiteX16" fmla="*/ 210497 w 212622"/>
                <a:gd name="connsiteY16" fmla="*/ 32319 h 148836"/>
                <a:gd name="connsiteX17" fmla="*/ 202099 w 212622"/>
                <a:gd name="connsiteY17" fmla="*/ 11163 h 148836"/>
                <a:gd name="connsiteX18" fmla="*/ 180730 w 212622"/>
                <a:gd name="connsiteY18" fmla="*/ 2126 h 148836"/>
                <a:gd name="connsiteX19" fmla="*/ 106312 w 212622"/>
                <a:gd name="connsiteY19" fmla="*/ 0 h 148836"/>
                <a:gd name="connsiteX20" fmla="*/ 84412 w 212622"/>
                <a:gd name="connsiteY20" fmla="*/ 102378 h 148836"/>
                <a:gd name="connsiteX21" fmla="*/ 84412 w 212622"/>
                <a:gd name="connsiteY21" fmla="*/ 42631 h 148836"/>
                <a:gd name="connsiteX22" fmla="*/ 141820 w 212622"/>
                <a:gd name="connsiteY22" fmla="*/ 72611 h 148836"/>
                <a:gd name="connsiteX23" fmla="*/ 84412 w 212622"/>
                <a:gd name="connsiteY23" fmla="*/ 102378 h 148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2622" h="148836">
                  <a:moveTo>
                    <a:pt x="106312" y="0"/>
                  </a:moveTo>
                  <a:lnTo>
                    <a:pt x="106312" y="0"/>
                  </a:lnTo>
                  <a:cubicBezTo>
                    <a:pt x="61555" y="0"/>
                    <a:pt x="31894" y="2126"/>
                    <a:pt x="31894" y="2126"/>
                  </a:cubicBezTo>
                  <a:cubicBezTo>
                    <a:pt x="27748" y="2658"/>
                    <a:pt x="18605" y="2658"/>
                    <a:pt x="10526" y="11163"/>
                  </a:cubicBezTo>
                  <a:cubicBezTo>
                    <a:pt x="10526" y="11163"/>
                    <a:pt x="4041" y="17541"/>
                    <a:pt x="2127" y="32319"/>
                  </a:cubicBezTo>
                  <a:cubicBezTo>
                    <a:pt x="-106" y="49541"/>
                    <a:pt x="1" y="66764"/>
                    <a:pt x="1" y="66764"/>
                  </a:cubicBezTo>
                  <a:lnTo>
                    <a:pt x="1" y="82923"/>
                  </a:lnTo>
                  <a:cubicBezTo>
                    <a:pt x="1" y="82923"/>
                    <a:pt x="-106" y="100146"/>
                    <a:pt x="2127" y="117368"/>
                  </a:cubicBezTo>
                  <a:cubicBezTo>
                    <a:pt x="4041" y="131933"/>
                    <a:pt x="10526" y="138524"/>
                    <a:pt x="10526" y="138524"/>
                  </a:cubicBezTo>
                  <a:cubicBezTo>
                    <a:pt x="18605" y="146923"/>
                    <a:pt x="29236" y="146710"/>
                    <a:pt x="34020" y="147560"/>
                  </a:cubicBezTo>
                  <a:cubicBezTo>
                    <a:pt x="34020" y="147560"/>
                    <a:pt x="51030" y="149261"/>
                    <a:pt x="106312" y="149687"/>
                  </a:cubicBezTo>
                  <a:cubicBezTo>
                    <a:pt x="151069" y="149687"/>
                    <a:pt x="180730" y="147454"/>
                    <a:pt x="180730" y="147454"/>
                  </a:cubicBezTo>
                  <a:cubicBezTo>
                    <a:pt x="184876" y="147029"/>
                    <a:pt x="194019" y="147029"/>
                    <a:pt x="202099" y="138524"/>
                  </a:cubicBezTo>
                  <a:cubicBezTo>
                    <a:pt x="202099" y="138524"/>
                    <a:pt x="208584" y="132039"/>
                    <a:pt x="210497" y="117368"/>
                  </a:cubicBezTo>
                  <a:cubicBezTo>
                    <a:pt x="212730" y="100146"/>
                    <a:pt x="212624" y="82923"/>
                    <a:pt x="212624" y="82923"/>
                  </a:cubicBezTo>
                  <a:lnTo>
                    <a:pt x="212624" y="66764"/>
                  </a:lnTo>
                  <a:cubicBezTo>
                    <a:pt x="212624" y="66764"/>
                    <a:pt x="212730" y="49541"/>
                    <a:pt x="210497" y="32319"/>
                  </a:cubicBezTo>
                  <a:cubicBezTo>
                    <a:pt x="208584" y="17648"/>
                    <a:pt x="202099" y="11163"/>
                    <a:pt x="202099" y="11163"/>
                  </a:cubicBezTo>
                  <a:cubicBezTo>
                    <a:pt x="194019" y="2658"/>
                    <a:pt x="184876" y="2658"/>
                    <a:pt x="180730" y="2126"/>
                  </a:cubicBezTo>
                  <a:cubicBezTo>
                    <a:pt x="180730" y="2233"/>
                    <a:pt x="151069" y="0"/>
                    <a:pt x="106312" y="0"/>
                  </a:cubicBezTo>
                  <a:moveTo>
                    <a:pt x="84412" y="102378"/>
                  </a:moveTo>
                  <a:lnTo>
                    <a:pt x="84412" y="42631"/>
                  </a:lnTo>
                  <a:lnTo>
                    <a:pt x="141820" y="72611"/>
                  </a:lnTo>
                  <a:lnTo>
                    <a:pt x="84412" y="102378"/>
                  </a:lnTo>
                  <a:close/>
                </a:path>
              </a:pathLst>
            </a:custGeom>
            <a:solidFill>
              <a:srgbClr val="FFFFFF"/>
            </a:solidFill>
            <a:ln w="105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2410" y="5072958"/>
              <a:ext cx="192024" cy="1920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71449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867EEFCE-9456-4E88-8F07-39EFBB62F986}"/>
              </a:ext>
            </a:extLst>
          </p:cNvPr>
          <p:cNvSpPr txBox="1">
            <a:spLocks/>
          </p:cNvSpPr>
          <p:nvPr/>
        </p:nvSpPr>
        <p:spPr>
          <a:xfrm>
            <a:off x="370800" y="371511"/>
            <a:ext cx="5724524" cy="256054"/>
          </a:xfrm>
          <a:prstGeom prst="rect">
            <a:avLst/>
          </a:prstGeom>
        </p:spPr>
        <p:txBody>
          <a:bodyPr l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0" kern="1200" spc="4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pc="100" dirty="0" smtClean="0"/>
              <a:t>Programme de bourses aux artistes</a:t>
            </a:r>
            <a:endParaRPr lang="fr-CA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4E0D870F-FA1F-4B31-9B34-07560F60A19B}"/>
              </a:ext>
            </a:extLst>
          </p:cNvPr>
          <p:cNvCxnSpPr>
            <a:cxnSpLocks/>
          </p:cNvCxnSpPr>
          <p:nvPr/>
        </p:nvCxnSpPr>
        <p:spPr>
          <a:xfrm>
            <a:off x="370800" y="645795"/>
            <a:ext cx="2952000" cy="0"/>
          </a:xfrm>
          <a:prstGeom prst="line">
            <a:avLst/>
          </a:prstGeom>
          <a:ln w="1270">
            <a:solidFill>
              <a:srgbClr val="EDEDED">
                <a:alpha val="7490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1193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2B579062-4109-4DEC-95FF-9B03A4C04F68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371473" y="2520000"/>
            <a:ext cx="5241600" cy="3744913"/>
          </a:xfrm>
        </p:spPr>
        <p:txBody>
          <a:bodyPr/>
          <a:lstStyle/>
          <a:p>
            <a:pPr>
              <a:spcBef>
                <a:spcPts val="2400"/>
              </a:spcBef>
            </a:pPr>
            <a:r>
              <a:rPr lang="fr-CA" sz="2000" dirty="0"/>
              <a:t>Soutenir la prise de risque inhérente et les étapes de recherche et d’expérimentation préalables à la création d’une nouvelle œuvre, d’une exposition ou d’une publication</a:t>
            </a:r>
            <a:r>
              <a:rPr lang="fr-CA" sz="2000" dirty="0" smtClean="0"/>
              <a:t>. </a:t>
            </a:r>
          </a:p>
          <a:p>
            <a:pPr>
              <a:spcBef>
                <a:spcPts val="2400"/>
              </a:spcBef>
            </a:pPr>
            <a:r>
              <a:rPr lang="fr-CA" sz="2600" b="1" dirty="0">
                <a:latin typeface="+mj-lt"/>
                <a:cs typeface="Calibri" panose="020F0502020204030204" pitchFamily="34" charset="0"/>
              </a:rPr>
              <a:t>M</a:t>
            </a:r>
            <a:r>
              <a:rPr lang="fr-CA" sz="2600" b="1" dirty="0" smtClean="0">
                <a:latin typeface="+mj-lt"/>
                <a:cs typeface="Calibri" panose="020F0502020204030204" pitchFamily="34" charset="0"/>
              </a:rPr>
              <a:t>ontant </a:t>
            </a:r>
            <a:r>
              <a:rPr lang="fr-CA" sz="2600" b="1" dirty="0">
                <a:latin typeface="+mj-lt"/>
                <a:cs typeface="Calibri" panose="020F0502020204030204" pitchFamily="34" charset="0"/>
              </a:rPr>
              <a:t>maximal : 25 000 $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E331599-B741-4630-AE40-79F097959C7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60200" y="6354763"/>
            <a:ext cx="431800" cy="215900"/>
          </a:xfrm>
          <a:prstGeom prst="rect">
            <a:avLst/>
          </a:prstGeom>
        </p:spPr>
        <p:txBody>
          <a:bodyPr/>
          <a:lstStyle/>
          <a:p>
            <a:fld id="{98EF8680-AB5A-418B-B7AB-41C32FB1E16D}" type="slidenum">
              <a:rPr lang="fr-CA" smtClean="0"/>
              <a:pPr/>
              <a:t>3</a:t>
            </a:fld>
            <a:endParaRPr lang="fr-CA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774" y="1296000"/>
            <a:ext cx="4677825" cy="5308960"/>
          </a:xfrm>
          <a:prstGeom prst="rect">
            <a:avLst/>
          </a:prstGeom>
        </p:spPr>
      </p:pic>
      <p:sp>
        <p:nvSpPr>
          <p:cNvPr id="14" name="Titre 1">
            <a:extLst>
              <a:ext uri="{FF2B5EF4-FFF2-40B4-BE49-F238E27FC236}">
                <a16:creationId xmlns:a16="http://schemas.microsoft.com/office/drawing/2014/main" id="{867EEFCE-9456-4E88-8F07-39EFBB62F986}"/>
              </a:ext>
            </a:extLst>
          </p:cNvPr>
          <p:cNvSpPr txBox="1">
            <a:spLocks/>
          </p:cNvSpPr>
          <p:nvPr/>
        </p:nvSpPr>
        <p:spPr>
          <a:xfrm>
            <a:off x="371475" y="371511"/>
            <a:ext cx="5724524" cy="256054"/>
          </a:xfrm>
          <a:prstGeom prst="rect">
            <a:avLst/>
          </a:prstGeom>
        </p:spPr>
        <p:txBody>
          <a:bodyPr l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0" kern="1200" spc="4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pc="100" dirty="0" smtClean="0"/>
              <a:t>Programme de bourses aux artistes</a:t>
            </a:r>
            <a:endParaRPr lang="fr-CA" dirty="0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E0D870F-FA1F-4B31-9B34-07560F60A19B}"/>
              </a:ext>
            </a:extLst>
          </p:cNvPr>
          <p:cNvCxnSpPr>
            <a:cxnSpLocks/>
          </p:cNvCxnSpPr>
          <p:nvPr/>
        </p:nvCxnSpPr>
        <p:spPr>
          <a:xfrm>
            <a:off x="371475" y="645795"/>
            <a:ext cx="2952000" cy="0"/>
          </a:xfrm>
          <a:prstGeom prst="line">
            <a:avLst/>
          </a:prstGeom>
          <a:ln w="1270">
            <a:solidFill>
              <a:srgbClr val="EDEDED">
                <a:alpha val="7490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Espace réservé du contenu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00" y="1044000"/>
            <a:ext cx="7667149" cy="106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246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2B579062-4109-4DEC-95FF-9B03A4C04F68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371473" y="2520000"/>
            <a:ext cx="5241600" cy="3744913"/>
          </a:xfrm>
        </p:spPr>
        <p:txBody>
          <a:bodyPr/>
          <a:lstStyle/>
          <a:p>
            <a:pPr>
              <a:spcBef>
                <a:spcPts val="2400"/>
              </a:spcBef>
            </a:pPr>
            <a:r>
              <a:rPr lang="fr-CA" sz="2000" dirty="0"/>
              <a:t>Soutenir la création d’œuvres et les différentes étapes de la démarche des artistes et des commissaires et encourager la diversité des pratiques et le renouvellement de la création</a:t>
            </a:r>
            <a:r>
              <a:rPr lang="fr-CA" sz="2000" dirty="0" smtClean="0"/>
              <a:t>. </a:t>
            </a:r>
          </a:p>
          <a:p>
            <a:pPr>
              <a:spcBef>
                <a:spcPts val="2400"/>
              </a:spcBef>
            </a:pPr>
            <a:r>
              <a:rPr lang="fr-CA" sz="2600" b="1" dirty="0">
                <a:latin typeface="+mj-lt"/>
                <a:cs typeface="Calibri" panose="020F0502020204030204" pitchFamily="34" charset="0"/>
              </a:rPr>
              <a:t>M</a:t>
            </a:r>
            <a:r>
              <a:rPr lang="fr-CA" sz="2600" b="1" dirty="0" smtClean="0">
                <a:latin typeface="+mj-lt"/>
                <a:cs typeface="Calibri" panose="020F0502020204030204" pitchFamily="34" charset="0"/>
              </a:rPr>
              <a:t>ontant </a:t>
            </a:r>
            <a:r>
              <a:rPr lang="fr-CA" sz="2600" b="1" dirty="0">
                <a:latin typeface="+mj-lt"/>
                <a:cs typeface="Calibri" panose="020F0502020204030204" pitchFamily="34" charset="0"/>
              </a:rPr>
              <a:t>maximal : </a:t>
            </a:r>
            <a:r>
              <a:rPr lang="fr-CA" sz="2600" b="1" dirty="0" smtClean="0">
                <a:latin typeface="+mj-lt"/>
                <a:cs typeface="Calibri" panose="020F0502020204030204" pitchFamily="34" charset="0"/>
              </a:rPr>
              <a:t>50 </a:t>
            </a:r>
            <a:r>
              <a:rPr lang="fr-CA" sz="2600" b="1" dirty="0">
                <a:latin typeface="+mj-lt"/>
                <a:cs typeface="Calibri" panose="020F0502020204030204" pitchFamily="34" charset="0"/>
              </a:rPr>
              <a:t>000 $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E331599-B741-4630-AE40-79F097959C7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60200" y="6354763"/>
            <a:ext cx="431800" cy="215900"/>
          </a:xfrm>
          <a:prstGeom prst="rect">
            <a:avLst/>
          </a:prstGeom>
        </p:spPr>
        <p:txBody>
          <a:bodyPr/>
          <a:lstStyle/>
          <a:p>
            <a:fld id="{98EF8680-AB5A-418B-B7AB-41C32FB1E16D}" type="slidenum">
              <a:rPr lang="fr-CA" smtClean="0"/>
              <a:pPr/>
              <a:t>4</a:t>
            </a:fld>
            <a:endParaRPr lang="fr-CA" dirty="0"/>
          </a:p>
        </p:txBody>
      </p:sp>
      <p:pic>
        <p:nvPicPr>
          <p:cNvPr id="11" name="Espace réservé du contenu 10"/>
          <p:cNvPicPr>
            <a:picLocks noGrp="1" noChangeAspect="1"/>
          </p:cNvPicPr>
          <p:nvPr>
            <p:ph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64" y="1044000"/>
            <a:ext cx="7521416" cy="1052512"/>
          </a:xfr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000" y="972000"/>
            <a:ext cx="5297805" cy="5056061"/>
          </a:xfrm>
          <a:prstGeom prst="rect">
            <a:avLst/>
          </a:prstGeom>
        </p:spPr>
      </p:pic>
      <p:sp>
        <p:nvSpPr>
          <p:cNvPr id="13" name="Titre 1">
            <a:extLst>
              <a:ext uri="{FF2B5EF4-FFF2-40B4-BE49-F238E27FC236}">
                <a16:creationId xmlns:a16="http://schemas.microsoft.com/office/drawing/2014/main" id="{867EEFCE-9456-4E88-8F07-39EFBB62F986}"/>
              </a:ext>
            </a:extLst>
          </p:cNvPr>
          <p:cNvSpPr txBox="1">
            <a:spLocks/>
          </p:cNvSpPr>
          <p:nvPr/>
        </p:nvSpPr>
        <p:spPr>
          <a:xfrm>
            <a:off x="371475" y="371511"/>
            <a:ext cx="5724524" cy="256054"/>
          </a:xfrm>
          <a:prstGeom prst="rect">
            <a:avLst/>
          </a:prstGeom>
        </p:spPr>
        <p:txBody>
          <a:bodyPr l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0" kern="1200" spc="4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pc="100" dirty="0" smtClean="0"/>
              <a:t>Programme de bourses aux artistes</a:t>
            </a:r>
            <a:endParaRPr lang="fr-CA" dirty="0"/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4E0D870F-FA1F-4B31-9B34-07560F60A19B}"/>
              </a:ext>
            </a:extLst>
          </p:cNvPr>
          <p:cNvCxnSpPr>
            <a:cxnSpLocks/>
          </p:cNvCxnSpPr>
          <p:nvPr/>
        </p:nvCxnSpPr>
        <p:spPr>
          <a:xfrm>
            <a:off x="371475" y="645795"/>
            <a:ext cx="2952000" cy="0"/>
          </a:xfrm>
          <a:prstGeom prst="line">
            <a:avLst/>
          </a:prstGeom>
          <a:ln w="1270">
            <a:solidFill>
              <a:srgbClr val="EDEDED">
                <a:alpha val="7490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6948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2B579062-4109-4DEC-95FF-9B03A4C04F68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371472" y="2520000"/>
            <a:ext cx="4944331" cy="3744913"/>
          </a:xfrm>
        </p:spPr>
        <p:txBody>
          <a:bodyPr/>
          <a:lstStyle/>
          <a:p>
            <a:pPr>
              <a:spcBef>
                <a:spcPts val="2400"/>
              </a:spcBef>
            </a:pPr>
            <a:r>
              <a:rPr lang="fr-CA" sz="2000" dirty="0"/>
              <a:t>Soutenir la présentation d’œuvres, de spectacles ou d’expositions devant public, encourager la diffusion d’œuvres québécoises et en faciliter l’accès au Québec ainsi que le rayonnement à l’extérieur</a:t>
            </a:r>
            <a:r>
              <a:rPr lang="fr-CA" sz="2000" dirty="0" smtClean="0"/>
              <a:t>. </a:t>
            </a:r>
          </a:p>
          <a:p>
            <a:pPr>
              <a:spcBef>
                <a:spcPts val="2400"/>
              </a:spcBef>
              <a:tabLst>
                <a:tab pos="2600325" algn="l"/>
              </a:tabLst>
            </a:pPr>
            <a:r>
              <a:rPr lang="fr-CA" sz="2600" b="1" dirty="0" smtClean="0">
                <a:latin typeface="+mj-lt"/>
                <a:cs typeface="Calibri" panose="020F0502020204030204" pitchFamily="34" charset="0"/>
              </a:rPr>
              <a:t>Montant </a:t>
            </a:r>
            <a:r>
              <a:rPr lang="fr-CA" sz="2600" b="1" dirty="0">
                <a:latin typeface="+mj-lt"/>
                <a:cs typeface="Calibri" panose="020F0502020204030204" pitchFamily="34" charset="0"/>
              </a:rPr>
              <a:t>maximal : </a:t>
            </a:r>
            <a:endParaRPr lang="fr-CA" sz="2600" b="1" dirty="0" smtClean="0">
              <a:latin typeface="+mj-lt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tabLst>
                <a:tab pos="2600325" algn="l"/>
              </a:tabLst>
            </a:pPr>
            <a:r>
              <a:rPr lang="fr-CA" sz="2600" b="1" dirty="0" smtClean="0"/>
              <a:t>75 </a:t>
            </a:r>
            <a:r>
              <a:rPr lang="fr-CA" sz="2600" b="1" dirty="0"/>
              <a:t>% du coût total </a:t>
            </a:r>
            <a:r>
              <a:rPr lang="fr-CA" sz="2600" b="1" dirty="0" smtClean="0"/>
              <a:t>du </a:t>
            </a:r>
            <a:r>
              <a:rPr lang="fr-CA" sz="2600" b="1" dirty="0"/>
              <a:t>projet</a:t>
            </a:r>
            <a:endParaRPr lang="fr-CA" sz="2600" b="1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E331599-B741-4630-AE40-79F097959C7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60200" y="6354763"/>
            <a:ext cx="431800" cy="215900"/>
          </a:xfrm>
          <a:prstGeom prst="rect">
            <a:avLst/>
          </a:prstGeom>
        </p:spPr>
        <p:txBody>
          <a:bodyPr/>
          <a:lstStyle/>
          <a:p>
            <a:fld id="{98EF8680-AB5A-418B-B7AB-41C32FB1E16D}" type="slidenum">
              <a:rPr lang="fr-CA" smtClean="0"/>
              <a:pPr/>
              <a:t>5</a:t>
            </a:fld>
            <a:endParaRPr lang="fr-CA" dirty="0"/>
          </a:p>
        </p:txBody>
      </p:sp>
      <p:pic>
        <p:nvPicPr>
          <p:cNvPr id="11" name="Espace réservé du contenu 10"/>
          <p:cNvPicPr>
            <a:picLocks noGrp="1" noChangeAspect="1"/>
          </p:cNvPicPr>
          <p:nvPr>
            <p:ph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66" y="1044000"/>
            <a:ext cx="7521412" cy="1052512"/>
          </a:xfr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050" y="-2803700"/>
            <a:ext cx="5046318" cy="7861476"/>
          </a:xfrm>
          <a:prstGeom prst="rect">
            <a:avLst/>
          </a:prstGeom>
        </p:spPr>
      </p:pic>
      <p:sp>
        <p:nvSpPr>
          <p:cNvPr id="13" name="Titre 1">
            <a:extLst>
              <a:ext uri="{FF2B5EF4-FFF2-40B4-BE49-F238E27FC236}">
                <a16:creationId xmlns:a16="http://schemas.microsoft.com/office/drawing/2014/main" id="{867EEFCE-9456-4E88-8F07-39EFBB62F986}"/>
              </a:ext>
            </a:extLst>
          </p:cNvPr>
          <p:cNvSpPr txBox="1">
            <a:spLocks/>
          </p:cNvSpPr>
          <p:nvPr/>
        </p:nvSpPr>
        <p:spPr>
          <a:xfrm>
            <a:off x="371475" y="371511"/>
            <a:ext cx="5724524" cy="256054"/>
          </a:xfrm>
          <a:prstGeom prst="rect">
            <a:avLst/>
          </a:prstGeom>
        </p:spPr>
        <p:txBody>
          <a:bodyPr l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0" kern="1200" spc="4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pc="100" dirty="0" smtClean="0"/>
              <a:t>Programme de bourses aux artistes</a:t>
            </a:r>
            <a:endParaRPr lang="fr-CA" dirty="0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E0D870F-FA1F-4B31-9B34-07560F60A19B}"/>
              </a:ext>
            </a:extLst>
          </p:cNvPr>
          <p:cNvCxnSpPr>
            <a:cxnSpLocks/>
          </p:cNvCxnSpPr>
          <p:nvPr/>
        </p:nvCxnSpPr>
        <p:spPr>
          <a:xfrm>
            <a:off x="371475" y="645795"/>
            <a:ext cx="2952000" cy="0"/>
          </a:xfrm>
          <a:prstGeom prst="line">
            <a:avLst/>
          </a:prstGeom>
          <a:ln w="1270">
            <a:solidFill>
              <a:srgbClr val="EDEDED">
                <a:alpha val="7490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9983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2B579062-4109-4DEC-95FF-9B03A4C04F68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371473" y="2520000"/>
            <a:ext cx="5114927" cy="3744913"/>
          </a:xfrm>
        </p:spPr>
        <p:txBody>
          <a:bodyPr/>
          <a:lstStyle/>
          <a:p>
            <a:pPr>
              <a:spcBef>
                <a:spcPts val="2400"/>
              </a:spcBef>
            </a:pPr>
            <a:r>
              <a:rPr lang="fr-CA" sz="2000" dirty="0"/>
              <a:t>Objectif : Soutenir la présence des artistes </a:t>
            </a:r>
            <a:r>
              <a:rPr lang="fr-CA" sz="2000" dirty="0" smtClean="0"/>
              <a:t>sur </a:t>
            </a:r>
            <a:r>
              <a:rPr lang="fr-CA" sz="2000" dirty="0"/>
              <a:t>tout le territoire du Québec et à l’international afin qu’ils puissent prendre part à des activités favorisant le développement de leur carrière</a:t>
            </a:r>
            <a:r>
              <a:rPr lang="fr-CA" sz="2000" dirty="0" smtClean="0"/>
              <a:t>. </a:t>
            </a:r>
          </a:p>
          <a:p>
            <a:pPr>
              <a:spcBef>
                <a:spcPts val="2400"/>
              </a:spcBef>
            </a:pPr>
            <a:r>
              <a:rPr lang="fr-CA" sz="2600" b="1" dirty="0" smtClean="0">
                <a:latin typeface="+mj-lt"/>
                <a:cs typeface="Calibri" panose="020F0502020204030204" pitchFamily="34" charset="0"/>
              </a:rPr>
              <a:t>Montant </a:t>
            </a:r>
            <a:r>
              <a:rPr lang="fr-CA" sz="2600" b="1" dirty="0">
                <a:latin typeface="+mj-lt"/>
                <a:cs typeface="Calibri" panose="020F0502020204030204" pitchFamily="34" charset="0"/>
              </a:rPr>
              <a:t>maximal : </a:t>
            </a:r>
            <a:r>
              <a:rPr lang="fr-CA" sz="2600" b="1" dirty="0" smtClean="0">
                <a:latin typeface="+mj-lt"/>
                <a:cs typeface="Calibri" panose="020F0502020204030204" pitchFamily="34" charset="0"/>
              </a:rPr>
              <a:t>Aucun</a:t>
            </a:r>
            <a:endParaRPr lang="fr-CA" sz="2600" b="1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E331599-B741-4630-AE40-79F097959C7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60200" y="6354763"/>
            <a:ext cx="431800" cy="215900"/>
          </a:xfrm>
          <a:prstGeom prst="rect">
            <a:avLst/>
          </a:prstGeom>
        </p:spPr>
        <p:txBody>
          <a:bodyPr/>
          <a:lstStyle/>
          <a:p>
            <a:fld id="{98EF8680-AB5A-418B-B7AB-41C32FB1E16D}" type="slidenum">
              <a:rPr lang="fr-CA" smtClean="0"/>
              <a:pPr/>
              <a:t>6</a:t>
            </a:fld>
            <a:endParaRPr lang="fr-CA" dirty="0"/>
          </a:p>
        </p:txBody>
      </p:sp>
      <p:pic>
        <p:nvPicPr>
          <p:cNvPr id="11" name="Espace réservé du contenu 10"/>
          <p:cNvPicPr>
            <a:picLocks noGrp="1" noChangeAspect="1"/>
          </p:cNvPicPr>
          <p:nvPr>
            <p:ph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64" y="1044000"/>
            <a:ext cx="7521416" cy="1052512"/>
          </a:xfr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00" y="1116000"/>
            <a:ext cx="6583680" cy="5797296"/>
          </a:xfrm>
          <a:prstGeom prst="rect">
            <a:avLst/>
          </a:prstGeom>
        </p:spPr>
      </p:pic>
      <p:sp>
        <p:nvSpPr>
          <p:cNvPr id="13" name="Titre 1">
            <a:extLst>
              <a:ext uri="{FF2B5EF4-FFF2-40B4-BE49-F238E27FC236}">
                <a16:creationId xmlns:a16="http://schemas.microsoft.com/office/drawing/2014/main" id="{867EEFCE-9456-4E88-8F07-39EFBB62F986}"/>
              </a:ext>
            </a:extLst>
          </p:cNvPr>
          <p:cNvSpPr txBox="1">
            <a:spLocks/>
          </p:cNvSpPr>
          <p:nvPr/>
        </p:nvSpPr>
        <p:spPr>
          <a:xfrm>
            <a:off x="371475" y="371511"/>
            <a:ext cx="5724524" cy="256054"/>
          </a:xfrm>
          <a:prstGeom prst="rect">
            <a:avLst/>
          </a:prstGeom>
        </p:spPr>
        <p:txBody>
          <a:bodyPr l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0" kern="1200" spc="4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pc="100" dirty="0" smtClean="0"/>
              <a:t>Programme de bourses aux artistes</a:t>
            </a:r>
            <a:endParaRPr lang="fr-CA" dirty="0"/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4E0D870F-FA1F-4B31-9B34-07560F60A19B}"/>
              </a:ext>
            </a:extLst>
          </p:cNvPr>
          <p:cNvCxnSpPr>
            <a:cxnSpLocks/>
          </p:cNvCxnSpPr>
          <p:nvPr/>
        </p:nvCxnSpPr>
        <p:spPr>
          <a:xfrm>
            <a:off x="371475" y="645795"/>
            <a:ext cx="2952000" cy="0"/>
          </a:xfrm>
          <a:prstGeom prst="line">
            <a:avLst/>
          </a:prstGeom>
          <a:ln w="1270">
            <a:solidFill>
              <a:srgbClr val="EDEDED">
                <a:alpha val="7490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274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2B579062-4109-4DEC-95FF-9B03A4C04F68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371473" y="2520000"/>
            <a:ext cx="5640527" cy="3744913"/>
          </a:xfrm>
        </p:spPr>
        <p:txBody>
          <a:bodyPr/>
          <a:lstStyle/>
          <a:p>
            <a:pPr>
              <a:spcBef>
                <a:spcPts val="2400"/>
              </a:spcBef>
            </a:pPr>
            <a:r>
              <a:rPr lang="fr-CA" sz="2000" dirty="0"/>
              <a:t>Faire rayonner le travail des artistes </a:t>
            </a:r>
            <a:r>
              <a:rPr lang="fr-CA" sz="2000" dirty="0" smtClean="0"/>
              <a:t>sur </a:t>
            </a:r>
            <a:r>
              <a:rPr lang="fr-CA" sz="2000" dirty="0"/>
              <a:t>le territoire québécois, prolonger la durée de vie des œuvres, en augmenter la fréquentation et faciliter la rencontre du public </a:t>
            </a:r>
            <a:r>
              <a:rPr lang="fr-CA" sz="2000" dirty="0" smtClean="0"/>
              <a:t>avec celles-ci.</a:t>
            </a:r>
          </a:p>
          <a:p>
            <a:pPr>
              <a:spcBef>
                <a:spcPts val="2400"/>
              </a:spcBef>
              <a:tabLst>
                <a:tab pos="2600325" algn="l"/>
              </a:tabLst>
            </a:pPr>
            <a:r>
              <a:rPr lang="fr-CA" sz="2600" b="1" dirty="0">
                <a:latin typeface="+mj-lt"/>
                <a:cs typeface="Calibri" panose="020F0502020204030204" pitchFamily="34" charset="0"/>
              </a:rPr>
              <a:t>Montant maximal : </a:t>
            </a:r>
            <a:endParaRPr lang="fr-CA" sz="2600" b="1" dirty="0" smtClean="0">
              <a:latin typeface="+mj-lt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tabLst>
                <a:tab pos="2600325" algn="l"/>
              </a:tabLst>
            </a:pPr>
            <a:r>
              <a:rPr lang="fr-CA" sz="2600" b="1" dirty="0" smtClean="0">
                <a:latin typeface="+mj-lt"/>
                <a:cs typeface="Calibri" panose="020F0502020204030204" pitchFamily="34" charset="0"/>
              </a:rPr>
              <a:t>75 </a:t>
            </a:r>
            <a:r>
              <a:rPr lang="fr-CA" sz="2600" b="1" dirty="0">
                <a:latin typeface="+mj-lt"/>
                <a:cs typeface="Calibri" panose="020F0502020204030204" pitchFamily="34" charset="0"/>
              </a:rPr>
              <a:t>% du coût total 	du projet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E331599-B741-4630-AE40-79F097959C7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60200" y="6354763"/>
            <a:ext cx="431800" cy="215900"/>
          </a:xfrm>
          <a:prstGeom prst="rect">
            <a:avLst/>
          </a:prstGeom>
        </p:spPr>
        <p:txBody>
          <a:bodyPr/>
          <a:lstStyle/>
          <a:p>
            <a:fld id="{98EF8680-AB5A-418B-B7AB-41C32FB1E16D}" type="slidenum">
              <a:rPr lang="fr-CA" smtClean="0"/>
              <a:pPr/>
              <a:t>7</a:t>
            </a:fld>
            <a:endParaRPr lang="fr-CA" dirty="0"/>
          </a:p>
        </p:txBody>
      </p:sp>
      <p:pic>
        <p:nvPicPr>
          <p:cNvPr id="11" name="Espace réservé du contenu 10"/>
          <p:cNvPicPr>
            <a:picLocks noGrp="1" noChangeAspect="1"/>
          </p:cNvPicPr>
          <p:nvPr>
            <p:ph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64" y="1044000"/>
            <a:ext cx="9594056" cy="1133475"/>
          </a:xfr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000" y="2232000"/>
            <a:ext cx="5453634" cy="4708779"/>
          </a:xfrm>
          <a:prstGeom prst="rect">
            <a:avLst/>
          </a:prstGeom>
        </p:spPr>
      </p:pic>
      <p:sp>
        <p:nvSpPr>
          <p:cNvPr id="14" name="Titre 1">
            <a:extLst>
              <a:ext uri="{FF2B5EF4-FFF2-40B4-BE49-F238E27FC236}">
                <a16:creationId xmlns:a16="http://schemas.microsoft.com/office/drawing/2014/main" id="{867EEFCE-9456-4E88-8F07-39EFBB62F986}"/>
              </a:ext>
            </a:extLst>
          </p:cNvPr>
          <p:cNvSpPr txBox="1">
            <a:spLocks/>
          </p:cNvSpPr>
          <p:nvPr/>
        </p:nvSpPr>
        <p:spPr>
          <a:xfrm>
            <a:off x="371475" y="371511"/>
            <a:ext cx="5724524" cy="256054"/>
          </a:xfrm>
          <a:prstGeom prst="rect">
            <a:avLst/>
          </a:prstGeom>
        </p:spPr>
        <p:txBody>
          <a:bodyPr l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0" kern="1200" spc="4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pc="100" dirty="0" smtClean="0"/>
              <a:t>Programme de bourses aux artistes</a:t>
            </a:r>
            <a:endParaRPr lang="fr-CA" dirty="0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E0D870F-FA1F-4B31-9B34-07560F60A19B}"/>
              </a:ext>
            </a:extLst>
          </p:cNvPr>
          <p:cNvCxnSpPr>
            <a:cxnSpLocks/>
          </p:cNvCxnSpPr>
          <p:nvPr/>
        </p:nvCxnSpPr>
        <p:spPr>
          <a:xfrm>
            <a:off x="371475" y="645795"/>
            <a:ext cx="2952000" cy="0"/>
          </a:xfrm>
          <a:prstGeom prst="line">
            <a:avLst/>
          </a:prstGeom>
          <a:ln w="1270">
            <a:solidFill>
              <a:srgbClr val="EDEDED">
                <a:alpha val="7490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7955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2B579062-4109-4DEC-95FF-9B03A4C04F68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371473" y="2520000"/>
            <a:ext cx="5114927" cy="3744913"/>
          </a:xfrm>
        </p:spPr>
        <p:txBody>
          <a:bodyPr/>
          <a:lstStyle/>
          <a:p>
            <a:pPr>
              <a:spcBef>
                <a:spcPts val="2400"/>
              </a:spcBef>
            </a:pPr>
            <a:r>
              <a:rPr lang="fr-CA" sz="2000" dirty="0"/>
              <a:t>Accroître la notoriété des artistes </a:t>
            </a:r>
            <a:r>
              <a:rPr lang="fr-CA" sz="2000" dirty="0" smtClean="0"/>
              <a:t>québécois </a:t>
            </a:r>
            <a:r>
              <a:rPr lang="fr-CA" sz="2000" dirty="0"/>
              <a:t>à l’extérieur de nos frontières, faire rayonner leur travail et prolonger la durée de vie de leurs œuvres.</a:t>
            </a:r>
            <a:endParaRPr lang="fr-CA" sz="2000" dirty="0" smtClean="0"/>
          </a:p>
          <a:p>
            <a:pPr>
              <a:spcBef>
                <a:spcPts val="2400"/>
              </a:spcBef>
              <a:tabLst>
                <a:tab pos="2600325" algn="l"/>
              </a:tabLst>
            </a:pPr>
            <a:r>
              <a:rPr lang="fr-CA" sz="2600" b="1" dirty="0">
                <a:latin typeface="+mj-lt"/>
                <a:cs typeface="Calibri" panose="020F0502020204030204" pitchFamily="34" charset="0"/>
              </a:rPr>
              <a:t>Montant maximal : </a:t>
            </a:r>
            <a:endParaRPr lang="fr-CA" sz="2600" b="1" dirty="0" smtClean="0">
              <a:latin typeface="+mj-lt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tabLst>
                <a:tab pos="2600325" algn="l"/>
              </a:tabLst>
            </a:pPr>
            <a:r>
              <a:rPr lang="fr-CA" sz="2600" b="1" dirty="0" smtClean="0">
                <a:latin typeface="+mj-lt"/>
                <a:cs typeface="Calibri" panose="020F0502020204030204" pitchFamily="34" charset="0"/>
              </a:rPr>
              <a:t>75 </a:t>
            </a:r>
            <a:r>
              <a:rPr lang="fr-CA" sz="2600" b="1" dirty="0">
                <a:latin typeface="+mj-lt"/>
                <a:cs typeface="Calibri" panose="020F0502020204030204" pitchFamily="34" charset="0"/>
              </a:rPr>
              <a:t>% du coût total 	du projet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E331599-B741-4630-AE40-79F097959C7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60200" y="6354763"/>
            <a:ext cx="431800" cy="215900"/>
          </a:xfrm>
          <a:prstGeom prst="rect">
            <a:avLst/>
          </a:prstGeom>
        </p:spPr>
        <p:txBody>
          <a:bodyPr/>
          <a:lstStyle/>
          <a:p>
            <a:fld id="{98EF8680-AB5A-418B-B7AB-41C32FB1E16D}" type="slidenum">
              <a:rPr lang="fr-CA" smtClean="0"/>
              <a:pPr/>
              <a:t>8</a:t>
            </a:fld>
            <a:endParaRPr lang="fr-CA" dirty="0"/>
          </a:p>
        </p:txBody>
      </p:sp>
      <p:pic>
        <p:nvPicPr>
          <p:cNvPr id="11" name="Espace réservé du contenu 10"/>
          <p:cNvPicPr>
            <a:picLocks noGrp="1" noChangeAspect="1"/>
          </p:cNvPicPr>
          <p:nvPr>
            <p:ph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1044000"/>
            <a:ext cx="10970419" cy="1133475"/>
          </a:xfr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000" y="1908000"/>
            <a:ext cx="6116467" cy="4985881"/>
          </a:xfrm>
          <a:prstGeom prst="rect">
            <a:avLst/>
          </a:prstGeom>
        </p:spPr>
      </p:pic>
      <p:sp>
        <p:nvSpPr>
          <p:cNvPr id="13" name="Titre 1">
            <a:extLst>
              <a:ext uri="{FF2B5EF4-FFF2-40B4-BE49-F238E27FC236}">
                <a16:creationId xmlns:a16="http://schemas.microsoft.com/office/drawing/2014/main" id="{867EEFCE-9456-4E88-8F07-39EFBB62F986}"/>
              </a:ext>
            </a:extLst>
          </p:cNvPr>
          <p:cNvSpPr txBox="1">
            <a:spLocks/>
          </p:cNvSpPr>
          <p:nvPr/>
        </p:nvSpPr>
        <p:spPr>
          <a:xfrm>
            <a:off x="371475" y="371511"/>
            <a:ext cx="5724524" cy="256054"/>
          </a:xfrm>
          <a:prstGeom prst="rect">
            <a:avLst/>
          </a:prstGeom>
        </p:spPr>
        <p:txBody>
          <a:bodyPr l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0" kern="1200" spc="4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pc="100" dirty="0" smtClean="0"/>
              <a:t>Programme de bourses aux artistes</a:t>
            </a:r>
            <a:endParaRPr lang="fr-CA" dirty="0"/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4E0D870F-FA1F-4B31-9B34-07560F60A19B}"/>
              </a:ext>
            </a:extLst>
          </p:cNvPr>
          <p:cNvCxnSpPr>
            <a:cxnSpLocks/>
          </p:cNvCxnSpPr>
          <p:nvPr/>
        </p:nvCxnSpPr>
        <p:spPr>
          <a:xfrm>
            <a:off x="371475" y="645795"/>
            <a:ext cx="2952000" cy="0"/>
          </a:xfrm>
          <a:prstGeom prst="line">
            <a:avLst/>
          </a:prstGeom>
          <a:ln w="1270">
            <a:solidFill>
              <a:srgbClr val="EDEDED">
                <a:alpha val="7490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4226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2B579062-4109-4DEC-95FF-9B03A4C04F68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371474" y="2520000"/>
            <a:ext cx="5729076" cy="3744913"/>
          </a:xfrm>
        </p:spPr>
        <p:txBody>
          <a:bodyPr/>
          <a:lstStyle/>
          <a:p>
            <a:pPr>
              <a:spcBef>
                <a:spcPts val="2400"/>
              </a:spcBef>
            </a:pPr>
            <a:r>
              <a:rPr lang="fr-CA" sz="2000" dirty="0"/>
              <a:t>Faciliter la participation des artistes </a:t>
            </a:r>
            <a:r>
              <a:rPr lang="fr-CA" sz="2000" dirty="0" smtClean="0"/>
              <a:t>à </a:t>
            </a:r>
            <a:r>
              <a:rPr lang="fr-CA" sz="2000" dirty="0"/>
              <a:t>des activités de perfectionnement favorisant le développement des connaissances et des compétences nécessaires à l’évolution de leur carrière, y compris les aspects entourant la gestion de la carrière</a:t>
            </a:r>
            <a:r>
              <a:rPr lang="fr-CA" sz="2000" dirty="0" smtClean="0"/>
              <a:t>.</a:t>
            </a:r>
          </a:p>
          <a:p>
            <a:pPr>
              <a:spcBef>
                <a:spcPts val="2400"/>
              </a:spcBef>
              <a:tabLst>
                <a:tab pos="2600325" algn="l"/>
              </a:tabLst>
            </a:pPr>
            <a:r>
              <a:rPr lang="fr-CA" sz="2600" b="1" dirty="0">
                <a:latin typeface="+mj-lt"/>
                <a:cs typeface="Calibri" panose="020F0502020204030204" pitchFamily="34" charset="0"/>
              </a:rPr>
              <a:t>Montant maximal : </a:t>
            </a:r>
            <a:r>
              <a:rPr lang="fr-CA" b="1" dirty="0"/>
              <a:t>15 000 $</a:t>
            </a:r>
            <a:endParaRPr lang="fr-CA" sz="2600" b="1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E331599-B741-4630-AE40-79F097959C7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60200" y="6354763"/>
            <a:ext cx="431800" cy="215900"/>
          </a:xfrm>
          <a:prstGeom prst="rect">
            <a:avLst/>
          </a:prstGeom>
        </p:spPr>
        <p:txBody>
          <a:bodyPr/>
          <a:lstStyle/>
          <a:p>
            <a:fld id="{98EF8680-AB5A-418B-B7AB-41C32FB1E16D}" type="slidenum">
              <a:rPr lang="fr-CA" smtClean="0"/>
              <a:pPr/>
              <a:t>9</a:t>
            </a:fld>
            <a:endParaRPr lang="fr-CA" dirty="0"/>
          </a:p>
        </p:txBody>
      </p:sp>
      <p:pic>
        <p:nvPicPr>
          <p:cNvPr id="11" name="Espace réservé du contenu 10"/>
          <p:cNvPicPr>
            <a:picLocks noGrp="1" noChangeAspect="1"/>
          </p:cNvPicPr>
          <p:nvPr>
            <p:ph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64" y="1044000"/>
            <a:ext cx="10970418" cy="1133475"/>
          </a:xfr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0" y="2448000"/>
            <a:ext cx="4176000" cy="3166417"/>
          </a:xfrm>
          <a:prstGeom prst="rect">
            <a:avLst/>
          </a:prstGeom>
        </p:spPr>
      </p:pic>
      <p:sp>
        <p:nvSpPr>
          <p:cNvPr id="13" name="Titre 1">
            <a:extLst>
              <a:ext uri="{FF2B5EF4-FFF2-40B4-BE49-F238E27FC236}">
                <a16:creationId xmlns:a16="http://schemas.microsoft.com/office/drawing/2014/main" id="{867EEFCE-9456-4E88-8F07-39EFBB62F986}"/>
              </a:ext>
            </a:extLst>
          </p:cNvPr>
          <p:cNvSpPr txBox="1">
            <a:spLocks/>
          </p:cNvSpPr>
          <p:nvPr/>
        </p:nvSpPr>
        <p:spPr>
          <a:xfrm>
            <a:off x="371475" y="371511"/>
            <a:ext cx="5724524" cy="256054"/>
          </a:xfrm>
          <a:prstGeom prst="rect">
            <a:avLst/>
          </a:prstGeom>
        </p:spPr>
        <p:txBody>
          <a:bodyPr l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0" kern="1200" spc="4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pc="100" dirty="0" smtClean="0"/>
              <a:t>Programme de bourses aux artistes</a:t>
            </a:r>
            <a:endParaRPr lang="fr-CA" dirty="0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4E0D870F-FA1F-4B31-9B34-07560F60A19B}"/>
              </a:ext>
            </a:extLst>
          </p:cNvPr>
          <p:cNvCxnSpPr>
            <a:cxnSpLocks/>
          </p:cNvCxnSpPr>
          <p:nvPr/>
        </p:nvCxnSpPr>
        <p:spPr>
          <a:xfrm>
            <a:off x="371475" y="645795"/>
            <a:ext cx="2952000" cy="0"/>
          </a:xfrm>
          <a:prstGeom prst="line">
            <a:avLst/>
          </a:prstGeom>
          <a:ln w="1270">
            <a:solidFill>
              <a:srgbClr val="EDEDED">
                <a:alpha val="7490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0078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Personnalisé 69">
      <a:dk1>
        <a:srgbClr val="030305"/>
      </a:dk1>
      <a:lt1>
        <a:srgbClr val="FFFFFF"/>
      </a:lt1>
      <a:dk2>
        <a:srgbClr val="030305"/>
      </a:dk2>
      <a:lt2>
        <a:srgbClr val="EABC9B"/>
      </a:lt2>
      <a:accent1>
        <a:srgbClr val="5259CE"/>
      </a:accent1>
      <a:accent2>
        <a:srgbClr val="EF5936"/>
      </a:accent2>
      <a:accent3>
        <a:srgbClr val="EABC9B"/>
      </a:accent3>
      <a:accent4>
        <a:srgbClr val="88CBC2"/>
      </a:accent4>
      <a:accent5>
        <a:srgbClr val="C34E79"/>
      </a:accent5>
      <a:accent6>
        <a:srgbClr val="3C946A"/>
      </a:accent6>
      <a:hlink>
        <a:srgbClr val="5259CE"/>
      </a:hlink>
      <a:folHlink>
        <a:srgbClr val="5259CE"/>
      </a:folHlink>
    </a:clrScheme>
    <a:fontScheme name="Personnalisé 9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2500</TotalTime>
  <Words>721</Words>
  <Application>Microsoft Office PowerPoint</Application>
  <PresentationFormat>Grand écran</PresentationFormat>
  <Paragraphs>78</Paragraphs>
  <Slides>16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Stéphanie Cadieux</dc:creator>
  <cp:lastModifiedBy>Sara Thibault</cp:lastModifiedBy>
  <cp:revision>217</cp:revision>
  <cp:lastPrinted>2020-02-27T21:24:59Z</cp:lastPrinted>
  <dcterms:created xsi:type="dcterms:W3CDTF">2019-03-21T15:55:37Z</dcterms:created>
  <dcterms:modified xsi:type="dcterms:W3CDTF">2023-04-05T00:35:18Z</dcterms:modified>
</cp:coreProperties>
</file>